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F74B-A31A-449F-9F85-EFC2905A627D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7A42-7CDF-46D9-B19F-75911CA80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1.bp.blogspot.com/-cpHdach8okQ/UgohUlEt9NI/AAAAAAAABHc/nNsU6BlWYr4/s1600/729px-20101213_Suleymaniye_Mosque_Istanbul_inside_vertical_Panorama_opt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1.bp.blogspot.com/-l5LwIcOgjYA/UgoQQ_iDWAI/AAAAAAAABGc/qHwvej5Q9N4/s1600/Mengenal%20Gaya%20Arsitektur%20(2)%20:%20Arsitektur%20Islam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3.bp.blogspot.com/-jZFzoJQ7W1g/Ujf8KRc4EyI/AAAAAAAAmqc/Xk4sSmQe6WU/s1600/46594_518202874893056_810453623_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bp.blogspot.com/-23vsGGQvnAE/UjgOULSs2vI/AAAAAAAAmrM/UinZNt0Q6Bg/s1600/47063_1378018301487_4210534_n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2.bp.blogspot.com/-D7Ngbgycdak/UjaZu9g-uwI/AAAAAAAAmlk/5JouqsLCLwQ/s1600/17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ARSITEKTUR ISLAM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INA TRIESNA BUDIANI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/>
              <a:t>Mengenal</a:t>
            </a:r>
            <a:r>
              <a:rPr lang="en-US" b="1" dirty="0"/>
              <a:t> 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arsitektur</a:t>
            </a:r>
            <a:r>
              <a:rPr lang="en-US" b="1" dirty="0"/>
              <a:t> Islam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umah</a:t>
            </a:r>
            <a:r>
              <a:rPr lang="en-US" dirty="0"/>
              <a:t> Islam, </a:t>
            </a:r>
            <a:r>
              <a:rPr lang="en-US" dirty="0" err="1"/>
              <a:t>mesjid</a:t>
            </a:r>
            <a:r>
              <a:rPr lang="en-US" dirty="0"/>
              <a:t>. 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i="1" dirty="0" err="1"/>
              <a:t>Cikal</a:t>
            </a:r>
            <a:r>
              <a:rPr lang="en-US" i="1" dirty="0"/>
              <a:t> </a:t>
            </a:r>
            <a:r>
              <a:rPr lang="en-US" i="1" dirty="0" err="1"/>
              <a:t>bakal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arsitektur</a:t>
            </a:r>
            <a:r>
              <a:rPr lang="en-US" i="1" dirty="0"/>
              <a:t> Islam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sendiri</a:t>
            </a:r>
            <a:r>
              <a:rPr lang="en-US" i="1" dirty="0"/>
              <a:t> </a:t>
            </a:r>
            <a:r>
              <a:rPr lang="en-US" i="1" dirty="0" err="1"/>
              <a:t>berakar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bangunan</a:t>
            </a:r>
            <a:r>
              <a:rPr lang="en-US" i="1" dirty="0"/>
              <a:t> </a:t>
            </a:r>
            <a:r>
              <a:rPr lang="en-US" i="1" dirty="0" err="1"/>
              <a:t>Ka'bah</a:t>
            </a:r>
            <a:r>
              <a:rPr lang="en-US" i="1" dirty="0"/>
              <a:t> yang </a:t>
            </a:r>
            <a:r>
              <a:rPr lang="en-US" i="1" dirty="0" err="1"/>
              <a:t>terletak</a:t>
            </a:r>
            <a:r>
              <a:rPr lang="en-US" i="1" dirty="0"/>
              <a:t> </a:t>
            </a:r>
            <a:r>
              <a:rPr lang="en-US" i="1" dirty="0" err="1"/>
              <a:t>di</a:t>
            </a:r>
            <a:r>
              <a:rPr lang="en-US" i="1" dirty="0"/>
              <a:t> </a:t>
            </a:r>
            <a:r>
              <a:rPr lang="en-US" i="1" dirty="0" err="1"/>
              <a:t>Mekkah</a:t>
            </a:r>
            <a:r>
              <a:rPr lang="en-US" i="1" dirty="0"/>
              <a:t>, Arab Saudi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/>
              <a:t>Islam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didefenisikan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terpancar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aspek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fisik</a:t>
            </a:r>
            <a:r>
              <a:rPr lang="en-US" b="1" dirty="0">
                <a:solidFill>
                  <a:srgbClr val="FF0000"/>
                </a:solidFill>
              </a:rPr>
              <a:t> ( </a:t>
            </a:r>
            <a:r>
              <a:rPr lang="en-US" b="1" dirty="0" err="1">
                <a:solidFill>
                  <a:srgbClr val="FF0000"/>
                </a:solidFill>
              </a:rPr>
              <a:t>sesuatu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nampak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secara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jelas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oleh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panca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indera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metafisik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sesuatu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tidak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tampak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panca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indera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tapi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dirasakan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hasilnya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Al-Qur’an, </a:t>
            </a:r>
            <a:r>
              <a:rPr lang="en-US" dirty="0" err="1"/>
              <a:t>Sunnah</a:t>
            </a:r>
            <a:r>
              <a:rPr lang="en-US" dirty="0"/>
              <a:t> </a:t>
            </a:r>
            <a:r>
              <a:rPr lang="en-US" dirty="0" err="1"/>
              <a:t>Nabi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Nabi</a:t>
            </a:r>
            <a:r>
              <a:rPr lang="en-US" dirty="0"/>
              <a:t>, </a:t>
            </a:r>
            <a:r>
              <a:rPr lang="en-US" dirty="0" err="1"/>
              <a:t>Sahabat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Ulama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cendikiawanmuslim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ttp://1.bp.blogspot.com/-cpHdach8okQ/UgohUlEt9NI/AAAAAAAABHc/nNsU6BlWYr4/s640/729px-20101213_Suleymaniye_Mosque_Istanbul_inside_vertical_Panorama_opt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799"/>
            <a:ext cx="3200401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CIRI-CIRI </a:t>
            </a:r>
            <a:br>
              <a:rPr lang="en-US" dirty="0" smtClean="0"/>
            </a:br>
            <a:r>
              <a:rPr lang="en-US" dirty="0" smtClean="0"/>
              <a:t>ARSITEKTUR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en-US" dirty="0" smtClean="0"/>
          </a:p>
          <a:p>
            <a:pPr lvl="0" algn="just"/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/>
              <a:t>dekoratifnya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kaligrafi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ornamen</a:t>
            </a:r>
            <a:r>
              <a:rPr lang="en-US" b="1" dirty="0"/>
              <a:t> yang </a:t>
            </a:r>
            <a:r>
              <a:rPr lang="en-US" b="1" dirty="0" err="1"/>
              <a:t>mengingatkan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sang </a:t>
            </a:r>
            <a:r>
              <a:rPr lang="en-US" b="1" dirty="0" err="1"/>
              <a:t>pencipta</a:t>
            </a:r>
            <a:r>
              <a:rPr lang="en-US" b="1" dirty="0"/>
              <a:t> </a:t>
            </a:r>
            <a:r>
              <a:rPr lang="en-US" b="1" dirty="0" err="1"/>
              <a:t>jagat</a:t>
            </a:r>
            <a:r>
              <a:rPr lang="en-US" b="1" dirty="0"/>
              <a:t> </a:t>
            </a:r>
            <a:r>
              <a:rPr lang="en-US" b="1" dirty="0" err="1"/>
              <a:t>raya</a:t>
            </a:r>
            <a:r>
              <a:rPr lang="en-US" b="1" dirty="0"/>
              <a:t>, Allah, SWT.</a:t>
            </a:r>
          </a:p>
          <a:p>
            <a:pPr lvl="0" algn="just"/>
            <a:r>
              <a:rPr lang="en-US" b="1" dirty="0" err="1"/>
              <a:t>melarang</a:t>
            </a:r>
            <a:r>
              <a:rPr lang="en-US" b="1" dirty="0"/>
              <a:t> </a:t>
            </a:r>
            <a:r>
              <a:rPr lang="en-US" b="1" dirty="0" err="1" smtClean="0"/>
              <a:t>penggunaan</a:t>
            </a:r>
            <a:r>
              <a:rPr lang="en-US" b="1" dirty="0" smtClean="0"/>
              <a:t> </a:t>
            </a:r>
            <a:r>
              <a:rPr lang="en-US" b="1" dirty="0" err="1"/>
              <a:t>simbol</a:t>
            </a:r>
            <a:r>
              <a:rPr lang="en-US" b="1" dirty="0"/>
              <a:t> </a:t>
            </a:r>
            <a:r>
              <a:rPr lang="en-US" b="1" dirty="0" err="1"/>
              <a:t>makluk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yang </a:t>
            </a:r>
            <a:r>
              <a:rPr lang="en-US" b="1" dirty="0" err="1"/>
              <a:t>bernyawa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patung</a:t>
            </a:r>
            <a:r>
              <a:rPr lang="en-US" b="1" dirty="0"/>
              <a:t> </a:t>
            </a:r>
            <a:r>
              <a:rPr lang="en-US" b="1" dirty="0" err="1"/>
              <a:t>mnusia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binatang</a:t>
            </a:r>
            <a:r>
              <a:rPr lang="en-US" b="1" dirty="0"/>
              <a:t>.</a:t>
            </a:r>
          </a:p>
          <a:p>
            <a:pPr lvl="0" algn="just"/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design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dipamerkan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kesombongan</a:t>
            </a:r>
            <a:r>
              <a:rPr lang="en-US" b="1" dirty="0"/>
              <a:t>.</a:t>
            </a:r>
          </a:p>
          <a:p>
            <a:pPr lvl="0" algn="just"/>
            <a:r>
              <a:rPr lang="en-US" b="1" dirty="0" err="1"/>
              <a:t>Pengaturan</a:t>
            </a:r>
            <a:r>
              <a:rPr lang="en-US" b="1" dirty="0"/>
              <a:t> </a:t>
            </a:r>
            <a:r>
              <a:rPr lang="en-US" b="1" dirty="0" err="1"/>
              <a:t>ruang-ruang</a:t>
            </a:r>
            <a:r>
              <a:rPr lang="en-US" b="1" dirty="0"/>
              <a:t> </a:t>
            </a:r>
            <a:r>
              <a:rPr lang="en-US" b="1" dirty="0" err="1"/>
              <a:t>ditujukan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mendukung</a:t>
            </a:r>
            <a:r>
              <a:rPr lang="en-US" b="1" dirty="0"/>
              <a:t> </a:t>
            </a:r>
            <a:r>
              <a:rPr lang="en-US" b="1" dirty="0" err="1"/>
              <a:t>menjaga</a:t>
            </a:r>
            <a:r>
              <a:rPr lang="en-US" b="1" dirty="0"/>
              <a:t> </a:t>
            </a:r>
            <a:r>
              <a:rPr lang="en-US" b="1" dirty="0" err="1"/>
              <a:t>ahlak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prilaku</a:t>
            </a:r>
            <a:r>
              <a:rPr lang="en-US" b="1" dirty="0"/>
              <a:t>.</a:t>
            </a:r>
          </a:p>
          <a:p>
            <a:pPr lvl="0" algn="just"/>
            <a:r>
              <a:rPr lang="en-US" b="1" dirty="0" err="1"/>
              <a:t>Posisi</a:t>
            </a:r>
            <a:r>
              <a:rPr lang="en-US" b="1" dirty="0"/>
              <a:t> toilet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dibolehkan</a:t>
            </a:r>
            <a:r>
              <a:rPr lang="en-US" b="1" dirty="0"/>
              <a:t> </a:t>
            </a:r>
            <a:r>
              <a:rPr lang="en-US" b="1" dirty="0" err="1"/>
              <a:t>menghadap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membelakangi</a:t>
            </a:r>
            <a:r>
              <a:rPr lang="en-US" b="1" dirty="0"/>
              <a:t> </a:t>
            </a:r>
            <a:r>
              <a:rPr lang="en-US" b="1" dirty="0" err="1"/>
              <a:t>kiblat</a:t>
            </a:r>
            <a:r>
              <a:rPr lang="en-US" b="1" dirty="0"/>
              <a:t>.</a:t>
            </a:r>
          </a:p>
          <a:p>
            <a:pPr lvl="0" algn="just"/>
            <a:r>
              <a:rPr lang="en-US" b="1" dirty="0" err="1"/>
              <a:t>Keberadaan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merugikan</a:t>
            </a:r>
            <a:r>
              <a:rPr lang="en-US" b="1" dirty="0"/>
              <a:t> </a:t>
            </a:r>
            <a:r>
              <a:rPr lang="en-US" b="1" dirty="0" err="1"/>
              <a:t>tetangga</a:t>
            </a:r>
            <a:r>
              <a:rPr lang="en-US" b="1" dirty="0"/>
              <a:t> </a:t>
            </a:r>
            <a:r>
              <a:rPr lang="en-US" b="1" dirty="0" err="1"/>
              <a:t>disekitar</a:t>
            </a:r>
            <a:r>
              <a:rPr lang="en-US" b="1" dirty="0"/>
              <a:t>.</a:t>
            </a:r>
          </a:p>
          <a:p>
            <a:pPr lvl="0" algn="just"/>
            <a:r>
              <a:rPr lang="en-US" b="1" dirty="0"/>
              <a:t>Pembangunan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berdirinya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seminimal</a:t>
            </a:r>
            <a:r>
              <a:rPr lang="en-US" b="1" dirty="0"/>
              <a:t> </a:t>
            </a:r>
            <a:r>
              <a:rPr lang="en-US" b="1" dirty="0" err="1"/>
              <a:t>mungkin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merusak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.</a:t>
            </a:r>
          </a:p>
          <a:p>
            <a:pPr algn="just"/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warna</a:t>
            </a:r>
            <a:r>
              <a:rPr lang="en-US" b="1" dirty="0"/>
              <a:t> yang </a:t>
            </a:r>
            <a:r>
              <a:rPr lang="en-US" b="1" dirty="0" err="1"/>
              <a:t>mendekatkan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Allah,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warna-warna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34290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/>
              <a:t>Selain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ciri-ciri</a:t>
            </a:r>
            <a:r>
              <a:rPr lang="en-US" sz="2000" b="1" dirty="0"/>
              <a:t> </a:t>
            </a:r>
            <a:r>
              <a:rPr lang="en-US" sz="2000" b="1" dirty="0" err="1" smtClean="0"/>
              <a:t>arsitektur</a:t>
            </a:r>
            <a:r>
              <a:rPr lang="en-US" sz="2000" b="1" dirty="0" smtClean="0"/>
              <a:t> Islam </a:t>
            </a:r>
            <a:r>
              <a:rPr lang="en-US" sz="2000" b="1" dirty="0" err="1"/>
              <a:t>menggunakan</a:t>
            </a:r>
            <a:r>
              <a:rPr lang="en-US" sz="2000" b="1" dirty="0"/>
              <a:t> motif yang </a:t>
            </a:r>
            <a:r>
              <a:rPr lang="en-US" sz="2000" b="1" dirty="0" err="1"/>
              <a:t>mencolok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arsitektur</a:t>
            </a:r>
            <a:r>
              <a:rPr lang="en-US" sz="2000" b="1" dirty="0"/>
              <a:t> Islam </a:t>
            </a:r>
            <a:r>
              <a:rPr lang="en-US" sz="2000" b="1" dirty="0" err="1"/>
              <a:t>hampir</a:t>
            </a:r>
            <a:r>
              <a:rPr lang="en-US" sz="2000" b="1" dirty="0"/>
              <a:t> </a:t>
            </a:r>
            <a:r>
              <a:rPr lang="en-US" sz="2000" b="1" dirty="0" err="1"/>
              <a:t>selalui</a:t>
            </a:r>
            <a:r>
              <a:rPr lang="en-US" sz="2000" b="1" dirty="0"/>
              <a:t> </a:t>
            </a:r>
            <a:r>
              <a:rPr lang="en-US" sz="2000" b="1" dirty="0" err="1"/>
              <a:t>mengenai</a:t>
            </a:r>
            <a:r>
              <a:rPr lang="en-US" sz="2000" b="1" dirty="0"/>
              <a:t> </a:t>
            </a:r>
            <a:r>
              <a:rPr lang="en-US" sz="2000" b="1" dirty="0" err="1"/>
              <a:t>pola</a:t>
            </a:r>
            <a:r>
              <a:rPr lang="en-US" sz="2000" b="1" dirty="0"/>
              <a:t> yang </a:t>
            </a:r>
            <a:r>
              <a:rPr lang="en-US" sz="2000" b="1" dirty="0" err="1"/>
              <a:t>terus</a:t>
            </a:r>
            <a:r>
              <a:rPr lang="en-US" sz="2000" b="1" dirty="0"/>
              <a:t> </a:t>
            </a:r>
            <a:r>
              <a:rPr lang="en-US" sz="2000" b="1" dirty="0" err="1"/>
              <a:t>berulang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berirama</a:t>
            </a:r>
            <a:r>
              <a:rPr lang="en-US" sz="2000" b="1" dirty="0"/>
              <a:t>,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struktur</a:t>
            </a:r>
            <a:r>
              <a:rPr lang="en-US" sz="2000" b="1" dirty="0"/>
              <a:t> yang </a:t>
            </a:r>
            <a:r>
              <a:rPr lang="en-US" sz="2000" b="1" dirty="0" err="1"/>
              <a:t>melingkar</a:t>
            </a:r>
            <a:r>
              <a:rPr lang="en-US" sz="2000" b="1" dirty="0"/>
              <a:t>.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hal</a:t>
            </a:r>
            <a:r>
              <a:rPr lang="en-US" sz="2000" b="1" dirty="0"/>
              <a:t> </a:t>
            </a:r>
            <a:r>
              <a:rPr lang="en-US" sz="2000" b="1" dirty="0" err="1"/>
              <a:t>pola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, </a:t>
            </a:r>
            <a:r>
              <a:rPr lang="en-US" sz="2000" b="1" dirty="0" err="1"/>
              <a:t>geometri</a:t>
            </a:r>
            <a:r>
              <a:rPr lang="en-US" sz="2000" b="1" dirty="0"/>
              <a:t> </a:t>
            </a:r>
            <a:r>
              <a:rPr lang="en-US" sz="2000" b="1" dirty="0" err="1"/>
              <a:t>fraktal</a:t>
            </a:r>
            <a:r>
              <a:rPr lang="en-US" sz="2000" b="1" dirty="0"/>
              <a:t> </a:t>
            </a:r>
            <a:r>
              <a:rPr lang="en-US" sz="2000" b="1" dirty="0" err="1"/>
              <a:t>memegang</a:t>
            </a:r>
            <a:r>
              <a:rPr lang="en-US" sz="2000" b="1" dirty="0"/>
              <a:t> </a:t>
            </a:r>
            <a:r>
              <a:rPr lang="en-US" sz="2000" b="1" dirty="0" err="1"/>
              <a:t>peranan</a:t>
            </a:r>
            <a:r>
              <a:rPr lang="en-US" sz="2000" b="1" dirty="0"/>
              <a:t> </a:t>
            </a:r>
            <a:r>
              <a:rPr lang="en-US" sz="2000" b="1" dirty="0" err="1"/>
              <a:t>penting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materi</a:t>
            </a:r>
            <a:r>
              <a:rPr lang="en-US" sz="2000" b="1" dirty="0"/>
              <a:t> </a:t>
            </a:r>
            <a:r>
              <a:rPr lang="en-US" sz="2000" b="1" dirty="0" err="1"/>
              <a:t>pola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, </a:t>
            </a:r>
            <a:r>
              <a:rPr lang="en-US" sz="2000" b="1" dirty="0" err="1"/>
              <a:t>terutama</a:t>
            </a:r>
            <a:r>
              <a:rPr lang="en-US" sz="2000" b="1" dirty="0"/>
              <a:t>, </a:t>
            </a:r>
            <a:r>
              <a:rPr lang="en-US" sz="2000" b="1" dirty="0" err="1"/>
              <a:t>mesjid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istana</a:t>
            </a:r>
            <a:r>
              <a:rPr lang="en-US" sz="2000" b="1" dirty="0"/>
              <a:t>,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1" y="381001"/>
            <a:ext cx="26669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1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2705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799" y="3352800"/>
            <a:ext cx="2590801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Gaya </a:t>
            </a:r>
            <a:r>
              <a:rPr lang="en-US" sz="2000" b="1" dirty="0" err="1"/>
              <a:t>arsitektur</a:t>
            </a:r>
            <a:r>
              <a:rPr lang="en-US" sz="2000" b="1" dirty="0"/>
              <a:t> Islam </a:t>
            </a:r>
            <a:r>
              <a:rPr lang="en-US" sz="2000" b="1" dirty="0" err="1"/>
              <a:t>berkembang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kebudayaan</a:t>
            </a:r>
            <a:r>
              <a:rPr lang="en-US" sz="2000" b="1" dirty="0"/>
              <a:t> </a:t>
            </a:r>
            <a:r>
              <a:rPr lang="en-US" sz="2000" b="1" dirty="0" err="1"/>
              <a:t>muslim</a:t>
            </a:r>
            <a:r>
              <a:rPr lang="en-US" sz="2000" b="1" dirty="0"/>
              <a:t> </a:t>
            </a:r>
            <a:r>
              <a:rPr lang="en-US" sz="2000" b="1" dirty="0" err="1"/>
              <a:t>memadukannya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gaya</a:t>
            </a:r>
            <a:r>
              <a:rPr lang="en-US" sz="2000" b="1" dirty="0"/>
              <a:t> </a:t>
            </a:r>
            <a:r>
              <a:rPr lang="en-US" sz="2000" b="1" dirty="0" err="1"/>
              <a:t>arsitektur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Roma, </a:t>
            </a:r>
            <a:r>
              <a:rPr lang="en-US" sz="2000" b="1" dirty="0" err="1"/>
              <a:t>Mesir</a:t>
            </a:r>
            <a:r>
              <a:rPr lang="en-US" sz="2000" b="1" dirty="0"/>
              <a:t>, Persia </a:t>
            </a:r>
            <a:r>
              <a:rPr lang="en-US" sz="2000" b="1" dirty="0" err="1"/>
              <a:t>dan</a:t>
            </a:r>
            <a:r>
              <a:rPr lang="en-US" sz="2000" b="1" dirty="0"/>
              <a:t> Byzantium. </a:t>
            </a:r>
            <a:r>
              <a:rPr lang="en-US" sz="2000" b="1" dirty="0" err="1"/>
              <a:t>Contoh</a:t>
            </a:r>
            <a:r>
              <a:rPr lang="en-US" sz="2000" b="1" dirty="0"/>
              <a:t> </a:t>
            </a:r>
            <a:r>
              <a:rPr lang="en-US" sz="2000" b="1" dirty="0" err="1"/>
              <a:t>awal</a:t>
            </a:r>
            <a:r>
              <a:rPr lang="en-US" sz="2000" b="1" dirty="0"/>
              <a:t> yang paling </a:t>
            </a:r>
            <a:r>
              <a:rPr lang="en-US" sz="2000" b="1" dirty="0" err="1"/>
              <a:t>populer</a:t>
            </a:r>
            <a:r>
              <a:rPr lang="en-US" sz="2000" b="1" dirty="0"/>
              <a:t> </a:t>
            </a:r>
            <a:r>
              <a:rPr lang="en-US" sz="2000" b="1" dirty="0" err="1"/>
              <a:t>misalnya</a:t>
            </a:r>
            <a:r>
              <a:rPr lang="en-US" sz="2000" b="1" dirty="0"/>
              <a:t> </a:t>
            </a:r>
            <a:r>
              <a:rPr lang="en-US" sz="2000" b="1" i="1" dirty="0"/>
              <a:t>: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en-US" sz="3300" b="1" i="1" dirty="0"/>
              <a:t>Dome of The Rock (</a:t>
            </a:r>
            <a:r>
              <a:rPr lang="en-US" sz="3300" b="1" i="1" dirty="0" err="1"/>
              <a:t>Masjid</a:t>
            </a:r>
            <a:r>
              <a:rPr lang="en-US" sz="3300" b="1" i="1" dirty="0"/>
              <a:t> </a:t>
            </a:r>
            <a:r>
              <a:rPr lang="en-US" sz="3300" b="1" i="1" dirty="0" err="1"/>
              <a:t>Qubbah</a:t>
            </a:r>
            <a:r>
              <a:rPr lang="en-US" sz="3300" b="1" i="1" dirty="0"/>
              <a:t> as </a:t>
            </a:r>
            <a:r>
              <a:rPr lang="en-US" sz="3300" b="1" i="1" dirty="0" err="1"/>
              <a:t>Sakhrah</a:t>
            </a:r>
            <a:r>
              <a:rPr lang="en-US" sz="3300" b="1" i="1" dirty="0"/>
              <a:t>) / </a:t>
            </a:r>
            <a:r>
              <a:rPr lang="en-US" sz="3300" b="1" i="1" dirty="0" err="1"/>
              <a:t>Kubah</a:t>
            </a:r>
            <a:r>
              <a:rPr lang="en-US" sz="3300" b="1" i="1" dirty="0"/>
              <a:t> </a:t>
            </a:r>
            <a:r>
              <a:rPr lang="en-US" sz="3300" b="1" i="1" dirty="0" err="1"/>
              <a:t>Batu</a:t>
            </a:r>
            <a:r>
              <a:rPr lang="en-US" sz="3300" b="1" i="1" dirty="0"/>
              <a:t> </a:t>
            </a:r>
            <a:r>
              <a:rPr lang="en-US" sz="3300" b="1" dirty="0"/>
              <a:t>,  </a:t>
            </a:r>
            <a:r>
              <a:rPr lang="en-US" sz="3300" b="1" dirty="0" err="1"/>
              <a:t>diselesaikan</a:t>
            </a:r>
            <a:r>
              <a:rPr lang="en-US" sz="3300" b="1" dirty="0"/>
              <a:t> </a:t>
            </a:r>
            <a:r>
              <a:rPr lang="en-US" sz="3300" b="1" dirty="0" err="1"/>
              <a:t>pada</a:t>
            </a:r>
            <a:r>
              <a:rPr lang="en-US" sz="3300" b="1" dirty="0"/>
              <a:t> </a:t>
            </a:r>
            <a:r>
              <a:rPr lang="en-US" sz="3300" b="1" dirty="0" err="1"/>
              <a:t>tahun</a:t>
            </a:r>
            <a:r>
              <a:rPr lang="en-US" sz="3300" b="1" dirty="0"/>
              <a:t> 691 </a:t>
            </a:r>
            <a:r>
              <a:rPr lang="en-US" sz="3300" b="1" dirty="0" err="1"/>
              <a:t>terletak</a:t>
            </a:r>
            <a:r>
              <a:rPr lang="en-US" sz="3300" b="1" dirty="0"/>
              <a:t> </a:t>
            </a:r>
            <a:r>
              <a:rPr lang="en-US" sz="3300" b="1" dirty="0" err="1"/>
              <a:t>di</a:t>
            </a:r>
            <a:r>
              <a:rPr lang="en-US" sz="3300" b="1" dirty="0"/>
              <a:t> Temple Mount (</a:t>
            </a:r>
            <a:r>
              <a:rPr lang="en-US" sz="3300" b="1" dirty="0" err="1"/>
              <a:t>atau</a:t>
            </a:r>
            <a:r>
              <a:rPr lang="en-US" sz="3300" b="1" dirty="0"/>
              <a:t> </a:t>
            </a:r>
            <a:r>
              <a:rPr lang="en-US" sz="3300" b="1" dirty="0" err="1"/>
              <a:t>Gunung</a:t>
            </a:r>
            <a:r>
              <a:rPr lang="en-US" sz="3300" b="1" dirty="0"/>
              <a:t> </a:t>
            </a:r>
            <a:r>
              <a:rPr lang="en-US" sz="3300" b="1" dirty="0" err="1"/>
              <a:t>Moria</a:t>
            </a:r>
            <a:r>
              <a:rPr lang="en-US" sz="3300" b="1" dirty="0"/>
              <a:t>) Jerusalem. </a:t>
            </a:r>
            <a:r>
              <a:rPr lang="en-US" sz="3300" b="1" dirty="0" err="1"/>
              <a:t>Diperkirakan</a:t>
            </a:r>
            <a:r>
              <a:rPr lang="en-US" sz="3300" b="1" dirty="0"/>
              <a:t> </a:t>
            </a:r>
            <a:r>
              <a:rPr lang="en-US" sz="3300" b="1" dirty="0" err="1"/>
              <a:t>dibangun</a:t>
            </a:r>
            <a:r>
              <a:rPr lang="en-US" sz="3300" b="1" dirty="0"/>
              <a:t> </a:t>
            </a:r>
            <a:r>
              <a:rPr lang="en-US" sz="3300" b="1" dirty="0" err="1"/>
              <a:t>pada</a:t>
            </a:r>
            <a:r>
              <a:rPr lang="en-US" sz="3300" b="1" dirty="0"/>
              <a:t> 688 - 691 M </a:t>
            </a:r>
            <a:r>
              <a:rPr lang="en-US" sz="3300" b="1" dirty="0" err="1"/>
              <a:t>oleh</a:t>
            </a:r>
            <a:r>
              <a:rPr lang="en-US" sz="3300" b="1" dirty="0"/>
              <a:t> </a:t>
            </a:r>
            <a:r>
              <a:rPr lang="en-US" sz="3300" b="1" dirty="0" err="1"/>
              <a:t>Kalifah</a:t>
            </a:r>
            <a:r>
              <a:rPr lang="en-US" sz="3300" b="1" dirty="0"/>
              <a:t> </a:t>
            </a:r>
            <a:r>
              <a:rPr lang="en-US" sz="3300" b="1" dirty="0" err="1"/>
              <a:t>Umayyah</a:t>
            </a:r>
            <a:r>
              <a:rPr lang="en-US" sz="3300" b="1" dirty="0"/>
              <a:t> Abdul </a:t>
            </a:r>
            <a:r>
              <a:rPr lang="en-US" sz="3300" b="1" dirty="0" err="1"/>
              <a:t>Malik</a:t>
            </a:r>
            <a:r>
              <a:rPr lang="en-US" sz="3300" b="1" dirty="0"/>
              <a:t> bin </a:t>
            </a:r>
            <a:r>
              <a:rPr lang="en-US" sz="3300" b="1" dirty="0" err="1"/>
              <a:t>Marwan</a:t>
            </a:r>
            <a:r>
              <a:rPr lang="en-US" sz="3300" b="1" dirty="0"/>
              <a:t>, </a:t>
            </a:r>
            <a:r>
              <a:rPr lang="en-US" sz="3300" b="1" dirty="0" err="1"/>
              <a:t>bangunan</a:t>
            </a:r>
            <a:r>
              <a:rPr lang="en-US" sz="3300" b="1" dirty="0"/>
              <a:t> </a:t>
            </a:r>
            <a:r>
              <a:rPr lang="en-US" sz="3300" b="1" dirty="0" err="1"/>
              <a:t>ini</a:t>
            </a:r>
            <a:r>
              <a:rPr lang="en-US" sz="3300" b="1" dirty="0"/>
              <a:t> </a:t>
            </a:r>
            <a:r>
              <a:rPr lang="en-US" sz="3300" b="1" dirty="0" err="1"/>
              <a:t>lebih</a:t>
            </a:r>
            <a:r>
              <a:rPr lang="en-US" sz="3300" b="1" dirty="0"/>
              <a:t> </a:t>
            </a:r>
            <a:r>
              <a:rPr lang="en-US" sz="3300" b="1" dirty="0" err="1"/>
              <a:t>tepat</a:t>
            </a:r>
            <a:r>
              <a:rPr lang="en-US" sz="3300" b="1" dirty="0"/>
              <a:t> </a:t>
            </a:r>
            <a:r>
              <a:rPr lang="en-US" sz="3300" b="1" dirty="0" err="1"/>
              <a:t>disebut</a:t>
            </a:r>
            <a:r>
              <a:rPr lang="en-US" sz="3300" b="1" dirty="0"/>
              <a:t> </a:t>
            </a:r>
            <a:r>
              <a:rPr lang="en-US" sz="3300" b="1" dirty="0" err="1"/>
              <a:t>sebagai</a:t>
            </a:r>
            <a:r>
              <a:rPr lang="en-US" sz="3300" b="1" dirty="0"/>
              <a:t> </a:t>
            </a:r>
            <a:r>
              <a:rPr lang="en-US" sz="3300" b="1" dirty="0" err="1"/>
              <a:t>kuil</a:t>
            </a:r>
            <a:r>
              <a:rPr lang="en-US" sz="3300" b="1" dirty="0"/>
              <a:t> </a:t>
            </a:r>
            <a:r>
              <a:rPr lang="en-US" sz="3300" b="1" dirty="0" err="1"/>
              <a:t>daripada</a:t>
            </a:r>
            <a:r>
              <a:rPr lang="en-US" sz="3300" b="1" dirty="0"/>
              <a:t> </a:t>
            </a:r>
            <a:r>
              <a:rPr lang="en-US" sz="3300" b="1" dirty="0" err="1"/>
              <a:t>mesjid</a:t>
            </a:r>
            <a:r>
              <a:rPr lang="en-US" sz="3300" b="1" dirty="0"/>
              <a:t>, </a:t>
            </a:r>
            <a:r>
              <a:rPr lang="en-US" sz="3300" b="1" dirty="0" err="1"/>
              <a:t>karena</a:t>
            </a:r>
            <a:r>
              <a:rPr lang="en-US" sz="3300" b="1" dirty="0"/>
              <a:t> </a:t>
            </a:r>
            <a:r>
              <a:rPr lang="en-US" sz="3300" b="1" dirty="0" err="1"/>
              <a:t>bentuknya</a:t>
            </a:r>
            <a:r>
              <a:rPr lang="en-US" sz="3300" b="1" dirty="0"/>
              <a:t> yang </a:t>
            </a:r>
            <a:r>
              <a:rPr lang="en-US" sz="3300" b="1" dirty="0" err="1"/>
              <a:t>segi</a:t>
            </a:r>
            <a:r>
              <a:rPr lang="en-US" sz="3300" b="1" dirty="0"/>
              <a:t> </a:t>
            </a:r>
            <a:r>
              <a:rPr lang="en-US" sz="3300" b="1" dirty="0" err="1"/>
              <a:t>delapan</a:t>
            </a:r>
            <a:r>
              <a:rPr lang="en-US" sz="3300" b="1" dirty="0"/>
              <a:t> </a:t>
            </a:r>
            <a:r>
              <a:rPr lang="en-US" sz="3300" b="1" dirty="0" err="1"/>
              <a:t>dan</a:t>
            </a:r>
            <a:r>
              <a:rPr lang="en-US" sz="3300" b="1" dirty="0"/>
              <a:t> </a:t>
            </a:r>
            <a:r>
              <a:rPr lang="en-US" sz="3300" b="1" dirty="0" err="1"/>
              <a:t>mengelilingi</a:t>
            </a:r>
            <a:r>
              <a:rPr lang="en-US" sz="3300" b="1" dirty="0"/>
              <a:t> </a:t>
            </a:r>
            <a:r>
              <a:rPr lang="en-US" sz="3300" b="1" dirty="0" err="1"/>
              <a:t>sebuah</a:t>
            </a:r>
            <a:r>
              <a:rPr lang="en-US" sz="3300" b="1" dirty="0"/>
              <a:t> </a:t>
            </a:r>
            <a:r>
              <a:rPr lang="en-US" sz="3300" b="1" dirty="0" err="1"/>
              <a:t>bentukan</a:t>
            </a:r>
            <a:r>
              <a:rPr lang="en-US" sz="3300" b="1" dirty="0"/>
              <a:t> </a:t>
            </a:r>
            <a:r>
              <a:rPr lang="en-US" sz="3300" b="1" dirty="0" err="1"/>
              <a:t>batu</a:t>
            </a:r>
            <a:r>
              <a:rPr lang="en-US" sz="3300" b="1" dirty="0"/>
              <a:t> </a:t>
            </a:r>
            <a:r>
              <a:rPr lang="en-US" sz="3300" b="1" dirty="0" err="1"/>
              <a:t>dan</a:t>
            </a:r>
            <a:r>
              <a:rPr lang="en-US" sz="3300" b="1" dirty="0"/>
              <a:t> </a:t>
            </a:r>
            <a:r>
              <a:rPr lang="en-US" sz="3300" b="1" dirty="0" err="1"/>
              <a:t>gua</a:t>
            </a:r>
            <a:r>
              <a:rPr lang="en-US" sz="3300" b="1" dirty="0"/>
              <a:t>. </a:t>
            </a:r>
            <a:endParaRPr lang="en-US" sz="3300" b="1" dirty="0" smtClean="0"/>
          </a:p>
          <a:p>
            <a:pPr lvl="0" algn="just">
              <a:buNone/>
            </a:pPr>
            <a:endParaRPr lang="en-US" sz="3300" b="1" dirty="0" smtClean="0"/>
          </a:p>
          <a:p>
            <a:pPr lvl="0" algn="just"/>
            <a:r>
              <a:rPr lang="en-US" sz="3300" b="1" dirty="0" err="1" smtClean="0"/>
              <a:t>Karena</a:t>
            </a:r>
            <a:r>
              <a:rPr lang="en-US" sz="3300" b="1" dirty="0" smtClean="0"/>
              <a:t> </a:t>
            </a:r>
            <a:r>
              <a:rPr lang="en-US" sz="3300" b="1" dirty="0"/>
              <a:t>octagonal </a:t>
            </a:r>
            <a:r>
              <a:rPr lang="en-US" sz="3300" b="1" dirty="0" err="1"/>
              <a:t>bangunan</a:t>
            </a:r>
            <a:r>
              <a:rPr lang="en-US" sz="3300" b="1" dirty="0"/>
              <a:t> </a:t>
            </a:r>
            <a:r>
              <a:rPr lang="en-US" sz="3300" b="1" dirty="0" err="1"/>
              <a:t>ini</a:t>
            </a:r>
            <a:r>
              <a:rPr lang="en-US" sz="3300" b="1" dirty="0"/>
              <a:t> </a:t>
            </a:r>
            <a:r>
              <a:rPr lang="en-US" sz="3300" b="1" dirty="0" err="1"/>
              <a:t>tidak</a:t>
            </a:r>
            <a:r>
              <a:rPr lang="en-US" sz="3300" b="1" dirty="0"/>
              <a:t> </a:t>
            </a:r>
            <a:r>
              <a:rPr lang="en-US" sz="3300" b="1" dirty="0" err="1"/>
              <a:t>menghadap</a:t>
            </a:r>
            <a:r>
              <a:rPr lang="en-US" sz="3300" b="1" dirty="0"/>
              <a:t> </a:t>
            </a:r>
            <a:r>
              <a:rPr lang="en-US" sz="3300" b="1" dirty="0" err="1"/>
              <a:t>ke</a:t>
            </a:r>
            <a:r>
              <a:rPr lang="en-US" sz="3300" b="1" dirty="0"/>
              <a:t> </a:t>
            </a:r>
            <a:r>
              <a:rPr lang="en-US" sz="3300" b="1" dirty="0" err="1"/>
              <a:t>Mekkah</a:t>
            </a:r>
            <a:r>
              <a:rPr lang="en-US" sz="3300" b="1" dirty="0"/>
              <a:t> </a:t>
            </a:r>
            <a:r>
              <a:rPr lang="en-US" sz="3300" b="1" dirty="0" err="1"/>
              <a:t>dan</a:t>
            </a:r>
            <a:r>
              <a:rPr lang="en-US" sz="3300" b="1" dirty="0"/>
              <a:t> </a:t>
            </a:r>
            <a:r>
              <a:rPr lang="en-US" sz="3300" b="1" dirty="0" err="1"/>
              <a:t>mihrabnya</a:t>
            </a:r>
            <a:r>
              <a:rPr lang="en-US" sz="3300" b="1" dirty="0"/>
              <a:t> (</a:t>
            </a:r>
            <a:r>
              <a:rPr lang="en-US" sz="3300" b="1" dirty="0" err="1"/>
              <a:t>ceruk</a:t>
            </a:r>
            <a:r>
              <a:rPr lang="en-US" sz="3300" b="1" dirty="0"/>
              <a:t> </a:t>
            </a:r>
            <a:r>
              <a:rPr lang="en-US" sz="3300" b="1" dirty="0" err="1"/>
              <a:t>kiblat</a:t>
            </a:r>
            <a:r>
              <a:rPr lang="en-US" sz="3300" b="1" dirty="0"/>
              <a:t>) </a:t>
            </a:r>
            <a:r>
              <a:rPr lang="en-US" sz="3300" b="1" dirty="0" err="1"/>
              <a:t>terletak</a:t>
            </a:r>
            <a:r>
              <a:rPr lang="en-US" sz="3300" b="1" dirty="0"/>
              <a:t> </a:t>
            </a:r>
            <a:r>
              <a:rPr lang="en-US" sz="3300" b="1" dirty="0" err="1"/>
              <a:t>diarah</a:t>
            </a:r>
            <a:r>
              <a:rPr lang="en-US" sz="3300" b="1" dirty="0"/>
              <a:t> </a:t>
            </a:r>
            <a:r>
              <a:rPr lang="en-US" sz="3300" b="1" dirty="0" err="1"/>
              <a:t>tenggara</a:t>
            </a:r>
            <a:r>
              <a:rPr lang="en-US" sz="3300" b="1" dirty="0"/>
              <a:t>, </a:t>
            </a:r>
            <a:r>
              <a:rPr lang="en-US" sz="3300" b="1" dirty="0" err="1"/>
              <a:t>dekat</a:t>
            </a:r>
            <a:r>
              <a:rPr lang="en-US" sz="3300" b="1" dirty="0"/>
              <a:t> </a:t>
            </a:r>
            <a:r>
              <a:rPr lang="en-US" sz="3300" b="1" dirty="0" err="1"/>
              <a:t>pintu</a:t>
            </a:r>
            <a:r>
              <a:rPr lang="en-US" sz="3300" b="1" dirty="0"/>
              <a:t> </a:t>
            </a:r>
            <a:r>
              <a:rPr lang="en-US" sz="3300" b="1" dirty="0" err="1"/>
              <a:t>selatan</a:t>
            </a:r>
            <a:r>
              <a:rPr lang="en-US" sz="3300" b="1" dirty="0"/>
              <a:t>. Gaya </a:t>
            </a:r>
            <a:r>
              <a:rPr lang="en-US" sz="3300" b="1" dirty="0" err="1"/>
              <a:t>arsitek</a:t>
            </a:r>
            <a:r>
              <a:rPr lang="en-US" sz="3300" b="1" dirty="0"/>
              <a:t> yang </a:t>
            </a:r>
            <a:r>
              <a:rPr lang="en-US" sz="3300" b="1" dirty="0" err="1"/>
              <a:t>mencolok</a:t>
            </a:r>
            <a:r>
              <a:rPr lang="en-US" sz="3300" b="1" dirty="0"/>
              <a:t> </a:t>
            </a:r>
            <a:r>
              <a:rPr lang="en-US" sz="3300" b="1" dirty="0" err="1"/>
              <a:t>dari</a:t>
            </a:r>
            <a:r>
              <a:rPr lang="en-US" sz="3300" b="1" dirty="0"/>
              <a:t> </a:t>
            </a:r>
            <a:r>
              <a:rPr lang="en-US" sz="3300" b="1" dirty="0" err="1"/>
              <a:t>bangunan</a:t>
            </a:r>
            <a:r>
              <a:rPr lang="en-US" sz="3300" b="1" dirty="0"/>
              <a:t> </a:t>
            </a:r>
            <a:r>
              <a:rPr lang="en-US" sz="3300" b="1" dirty="0" err="1"/>
              <a:t>ini</a:t>
            </a:r>
            <a:r>
              <a:rPr lang="en-US" sz="3300" b="1" dirty="0"/>
              <a:t> </a:t>
            </a:r>
            <a:r>
              <a:rPr lang="en-US" sz="3300" b="1" dirty="0" err="1"/>
              <a:t>misalnya</a:t>
            </a:r>
            <a:r>
              <a:rPr lang="en-US" sz="3300" b="1" dirty="0"/>
              <a:t> </a:t>
            </a:r>
            <a:r>
              <a:rPr lang="en-US" sz="3300" b="1" dirty="0" err="1"/>
              <a:t>ruang</a:t>
            </a:r>
            <a:r>
              <a:rPr lang="en-US" sz="3300" b="1" dirty="0"/>
              <a:t> </a:t>
            </a:r>
            <a:r>
              <a:rPr lang="en-US" sz="3300" b="1" dirty="0" err="1"/>
              <a:t>tengah</a:t>
            </a:r>
            <a:r>
              <a:rPr lang="en-US" sz="3300" b="1" dirty="0"/>
              <a:t> yang </a:t>
            </a:r>
            <a:r>
              <a:rPr lang="en-US" sz="3300" b="1" dirty="0" err="1"/>
              <a:t>luas</a:t>
            </a:r>
            <a:r>
              <a:rPr lang="en-US" sz="3300" b="1" dirty="0"/>
              <a:t> </a:t>
            </a:r>
            <a:r>
              <a:rPr lang="en-US" sz="3300" b="1" dirty="0" err="1"/>
              <a:t>dan</a:t>
            </a:r>
            <a:r>
              <a:rPr lang="en-US" sz="3300" b="1" dirty="0"/>
              <a:t> </a:t>
            </a:r>
            <a:r>
              <a:rPr lang="en-US" sz="3300" b="1" dirty="0" err="1"/>
              <a:t>terbuka</a:t>
            </a:r>
            <a:r>
              <a:rPr lang="en-US" sz="3300" b="1" dirty="0"/>
              <a:t>, </a:t>
            </a:r>
            <a:r>
              <a:rPr lang="en-US" sz="3300" b="1" dirty="0" err="1"/>
              <a:t>bangunan</a:t>
            </a:r>
            <a:r>
              <a:rPr lang="en-US" sz="3300" b="1" dirty="0"/>
              <a:t> yang </a:t>
            </a:r>
            <a:r>
              <a:rPr lang="en-US" sz="3300" b="1" dirty="0" err="1"/>
              <a:t>melingkar</a:t>
            </a:r>
            <a:r>
              <a:rPr lang="en-US" sz="3300" b="1" dirty="0"/>
              <a:t>, </a:t>
            </a:r>
            <a:r>
              <a:rPr lang="en-US" sz="3300" b="1" dirty="0" err="1"/>
              <a:t>dan</a:t>
            </a:r>
            <a:r>
              <a:rPr lang="en-US" sz="3300" b="1" dirty="0"/>
              <a:t> </a:t>
            </a:r>
            <a:r>
              <a:rPr lang="en-US" sz="3300" b="1" dirty="0" err="1"/>
              <a:t>penggunaan</a:t>
            </a:r>
            <a:r>
              <a:rPr lang="en-US" sz="3300" b="1" dirty="0"/>
              <a:t> </a:t>
            </a:r>
            <a:r>
              <a:rPr lang="en-US" sz="3300" b="1" dirty="0" err="1"/>
              <a:t>pola</a:t>
            </a:r>
            <a:r>
              <a:rPr lang="en-US" sz="3300" b="1" dirty="0"/>
              <a:t> </a:t>
            </a:r>
            <a:r>
              <a:rPr lang="en-US" sz="3300" b="1" dirty="0" err="1"/>
              <a:t>kaligrafi</a:t>
            </a:r>
            <a:r>
              <a:rPr lang="en-US" sz="3300" b="1" dirty="0"/>
              <a:t> yang </a:t>
            </a:r>
            <a:r>
              <a:rPr lang="en-US" sz="3300" b="1" dirty="0" err="1"/>
              <a:t>berulang</a:t>
            </a:r>
            <a:r>
              <a:rPr lang="en-US" sz="3300" b="1" dirty="0"/>
              <a:t>. </a:t>
            </a:r>
            <a:endParaRPr lang="en-US" sz="3300" b="1" dirty="0" smtClean="0"/>
          </a:p>
          <a:p>
            <a:pPr lvl="0" algn="just">
              <a:buNone/>
            </a:pPr>
            <a:endParaRPr lang="en-US" sz="3300" b="1" dirty="0" smtClean="0"/>
          </a:p>
          <a:p>
            <a:pPr lvl="0" algn="just"/>
            <a:r>
              <a:rPr lang="en-US" sz="3300" b="1" dirty="0" err="1" smtClean="0"/>
              <a:t>Bangunan</a:t>
            </a:r>
            <a:r>
              <a:rPr lang="en-US" sz="3300" b="1" dirty="0" smtClean="0"/>
              <a:t> </a:t>
            </a:r>
            <a:r>
              <a:rPr lang="en-US" sz="3300" b="1" dirty="0" err="1"/>
              <a:t>ini</a:t>
            </a:r>
            <a:r>
              <a:rPr lang="en-US" sz="3300" b="1" dirty="0"/>
              <a:t> yang </a:t>
            </a:r>
            <a:r>
              <a:rPr lang="en-US" sz="3300" b="1" dirty="0" err="1"/>
              <a:t>pertama</a:t>
            </a:r>
            <a:r>
              <a:rPr lang="en-US" sz="3300" b="1" dirty="0"/>
              <a:t> </a:t>
            </a:r>
            <a:r>
              <a:rPr lang="en-US" sz="3300" b="1" dirty="0" err="1"/>
              <a:t>memakai</a:t>
            </a:r>
            <a:r>
              <a:rPr lang="en-US" sz="3300" b="1" dirty="0"/>
              <a:t> </a:t>
            </a:r>
            <a:r>
              <a:rPr lang="en-US" sz="3300" b="1" dirty="0" err="1"/>
              <a:t>kubah</a:t>
            </a:r>
            <a:r>
              <a:rPr lang="en-US" sz="3300" b="1" dirty="0"/>
              <a:t>. </a:t>
            </a:r>
            <a:r>
              <a:rPr lang="en-US" sz="3300" b="1" dirty="0" err="1"/>
              <a:t>Pemakaian</a:t>
            </a:r>
            <a:r>
              <a:rPr lang="en-US" sz="3300" b="1" dirty="0"/>
              <a:t> </a:t>
            </a:r>
            <a:r>
              <a:rPr lang="en-US" sz="3300" b="1" dirty="0" err="1"/>
              <a:t>kubah</a:t>
            </a:r>
            <a:r>
              <a:rPr lang="en-US" sz="3300" b="1" dirty="0"/>
              <a:t> </a:t>
            </a:r>
            <a:r>
              <a:rPr lang="en-US" sz="3300" b="1" dirty="0" err="1"/>
              <a:t>pada</a:t>
            </a:r>
            <a:r>
              <a:rPr lang="en-US" sz="3300" b="1" dirty="0"/>
              <a:t> </a:t>
            </a:r>
            <a:r>
              <a:rPr lang="en-US" sz="3300" b="1" dirty="0" err="1"/>
              <a:t>arsitektur</a:t>
            </a:r>
            <a:r>
              <a:rPr lang="en-US" sz="3300" b="1" dirty="0"/>
              <a:t> Islam </a:t>
            </a:r>
            <a:r>
              <a:rPr lang="en-US" sz="3300" b="1" dirty="0" err="1"/>
              <a:t>muncul</a:t>
            </a:r>
            <a:r>
              <a:rPr lang="en-US" sz="3300" b="1" dirty="0"/>
              <a:t> </a:t>
            </a:r>
            <a:r>
              <a:rPr lang="en-US" sz="3300" b="1" dirty="0" err="1"/>
              <a:t>kembali</a:t>
            </a:r>
            <a:r>
              <a:rPr lang="en-US" sz="3300" b="1" dirty="0"/>
              <a:t> </a:t>
            </a:r>
            <a:r>
              <a:rPr lang="en-US" sz="3300" b="1" dirty="0" err="1"/>
              <a:t>sekitar</a:t>
            </a:r>
            <a:r>
              <a:rPr lang="en-US" sz="3300" b="1" dirty="0"/>
              <a:t> </a:t>
            </a:r>
            <a:r>
              <a:rPr lang="en-US" sz="3300" b="1" dirty="0" err="1"/>
              <a:t>abad</a:t>
            </a:r>
            <a:r>
              <a:rPr lang="en-US" sz="3300" b="1" dirty="0"/>
              <a:t> ke-17.</a:t>
            </a:r>
          </a:p>
          <a:p>
            <a:endParaRPr lang="en-US" dirty="0"/>
          </a:p>
        </p:txBody>
      </p:sp>
      <p:pic>
        <p:nvPicPr>
          <p:cNvPr id="8" name="Content Placeholder 7" descr="http://1.bp.blogspot.com/-l5LwIcOgjYA/UgoQQ_iDWAI/AAAAAAAABGc/qHwvej5Q9N4/s640/Mengenal%20Gaya%20Arsitektur%282%29:%20Arsitektur%20Islam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ARSITEKTUR MOOR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400" b="1" dirty="0" smtClean="0">
                <a:solidFill>
                  <a:srgbClr val="FF0000"/>
                </a:solidFill>
              </a:rPr>
              <a:t>Pembangunan </a:t>
            </a:r>
            <a:r>
              <a:rPr lang="en-US" sz="1400" b="1" dirty="0" err="1" smtClean="0">
                <a:solidFill>
                  <a:srgbClr val="FF0000"/>
                </a:solidFill>
              </a:rPr>
              <a:t>mesjid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raya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di</a:t>
            </a:r>
            <a:r>
              <a:rPr lang="en-US" sz="1400" b="1" dirty="0" smtClean="0">
                <a:solidFill>
                  <a:srgbClr val="FF0000"/>
                </a:solidFill>
              </a:rPr>
              <a:t> Cordoba </a:t>
            </a:r>
            <a:r>
              <a:rPr lang="en-US" sz="1400" b="1" dirty="0" err="1" smtClean="0">
                <a:solidFill>
                  <a:srgbClr val="FF0000"/>
                </a:solidFill>
              </a:rPr>
              <a:t>pada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tahun</a:t>
            </a:r>
            <a:r>
              <a:rPr lang="en-US" sz="1400" b="1" dirty="0" smtClean="0">
                <a:solidFill>
                  <a:srgbClr val="FF0000"/>
                </a:solidFill>
              </a:rPr>
              <a:t> 785 </a:t>
            </a:r>
            <a:r>
              <a:rPr lang="en-US" sz="1400" b="1" dirty="0" err="1" smtClean="0">
                <a:solidFill>
                  <a:srgbClr val="FF0000"/>
                </a:solidFill>
              </a:rPr>
              <a:t>menandakan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bergeliatnya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islam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di</a:t>
            </a:r>
            <a:r>
              <a:rPr lang="en-US" sz="1400" b="1" dirty="0" smtClean="0">
                <a:solidFill>
                  <a:srgbClr val="FF0000"/>
                </a:solidFill>
              </a:rPr>
              <a:t> peninsula Iberia </a:t>
            </a:r>
            <a:r>
              <a:rPr lang="en-US" sz="1400" b="1" dirty="0" err="1" smtClean="0">
                <a:solidFill>
                  <a:srgbClr val="FF0000"/>
                </a:solidFill>
              </a:rPr>
              <a:t>dan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Afrika</a:t>
            </a:r>
            <a:r>
              <a:rPr lang="en-US" sz="1400" b="1" dirty="0" smtClean="0">
                <a:solidFill>
                  <a:srgbClr val="FF0000"/>
                </a:solidFill>
              </a:rPr>
              <a:t> Utara. </a:t>
            </a:r>
            <a:r>
              <a:rPr lang="en-US" sz="1400" b="1" dirty="0" err="1" smtClean="0">
                <a:solidFill>
                  <a:srgbClr val="FF0000"/>
                </a:solidFill>
              </a:rPr>
              <a:t>Mesjid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dengan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gaya</a:t>
            </a:r>
            <a:r>
              <a:rPr lang="en-US" sz="1400" b="1" dirty="0" smtClean="0">
                <a:solidFill>
                  <a:srgbClr val="FF0000"/>
                </a:solidFill>
              </a:rPr>
              <a:t> Moor </a:t>
            </a:r>
            <a:r>
              <a:rPr lang="en-US" sz="1400" b="1" dirty="0" err="1" smtClean="0">
                <a:solidFill>
                  <a:srgbClr val="FF0000"/>
                </a:solidFill>
              </a:rPr>
              <a:t>sangat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mencolok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dengan</a:t>
            </a:r>
            <a:r>
              <a:rPr lang="en-US" sz="1400" b="1" dirty="0" smtClean="0">
                <a:solidFill>
                  <a:srgbClr val="FF0000"/>
                </a:solidFill>
              </a:rPr>
              <a:t> interior </a:t>
            </a:r>
            <a:r>
              <a:rPr lang="en-US" sz="1400" b="1" dirty="0" err="1" smtClean="0">
                <a:solidFill>
                  <a:srgbClr val="FF0000"/>
                </a:solidFill>
              </a:rPr>
              <a:t>lengkungannya</a:t>
            </a:r>
            <a:r>
              <a:rPr lang="en-US" sz="1400" b="1" dirty="0" smtClean="0">
                <a:solidFill>
                  <a:srgbClr val="FF0000"/>
                </a:solidFill>
              </a:rPr>
              <a:t> yang </a:t>
            </a:r>
            <a:r>
              <a:rPr lang="en-US" sz="1400" b="1" dirty="0" err="1" smtClean="0">
                <a:solidFill>
                  <a:srgbClr val="FF0000"/>
                </a:solidFill>
              </a:rPr>
              <a:t>penuh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dekorasi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FF0000"/>
                </a:solidFill>
              </a:rPr>
              <a:t>CONTOH :</a:t>
            </a:r>
          </a:p>
          <a:p>
            <a:pPr algn="just"/>
            <a:r>
              <a:rPr lang="en-US" sz="1400" b="1" dirty="0" smtClean="0">
                <a:solidFill>
                  <a:srgbClr val="FF0000"/>
                </a:solidFill>
              </a:rPr>
              <a:t>MASJID-KORDOBA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err="1" smtClean="0">
                <a:solidFill>
                  <a:srgbClr val="FF0000"/>
                </a:solidFill>
              </a:rPr>
              <a:t>Mezquita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atau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Masjid</a:t>
            </a:r>
            <a:r>
              <a:rPr lang="en-US" sz="1400" b="1" dirty="0" smtClean="0">
                <a:solidFill>
                  <a:srgbClr val="FF0000"/>
                </a:solidFill>
              </a:rPr>
              <a:t> Córdoba </a:t>
            </a:r>
            <a:r>
              <a:rPr lang="en-US" sz="1400" b="1" dirty="0" err="1" smtClean="0">
                <a:solidFill>
                  <a:srgbClr val="FF0000"/>
                </a:solidFill>
              </a:rPr>
              <a:t>ialah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sebuah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katedral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Spanyol</a:t>
            </a:r>
            <a:r>
              <a:rPr lang="en-US" sz="1400" b="1" dirty="0" smtClean="0">
                <a:solidFill>
                  <a:srgbClr val="FF0000"/>
                </a:solidFill>
              </a:rPr>
              <a:t> yang </a:t>
            </a:r>
            <a:r>
              <a:rPr lang="en-US" sz="1400" b="1" dirty="0" err="1" smtClean="0">
                <a:solidFill>
                  <a:srgbClr val="FF0000"/>
                </a:solidFill>
              </a:rPr>
              <a:t>dahulu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merupakan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sebuah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masjid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r>
              <a:rPr lang="en-US" sz="1400" b="1" dirty="0" err="1" smtClean="0">
                <a:solidFill>
                  <a:srgbClr val="FF0000"/>
                </a:solidFill>
              </a:rPr>
              <a:t>Pada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masa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kekuasaan</a:t>
            </a:r>
            <a:r>
              <a:rPr lang="en-US" sz="1400" b="1" dirty="0" smtClean="0">
                <a:solidFill>
                  <a:srgbClr val="FF0000"/>
                </a:solidFill>
              </a:rPr>
              <a:t> Islam </a:t>
            </a:r>
            <a:r>
              <a:rPr lang="en-US" sz="1400" b="1" dirty="0" err="1" smtClean="0">
                <a:solidFill>
                  <a:srgbClr val="FF0000"/>
                </a:solidFill>
              </a:rPr>
              <a:t>di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Spanyol</a:t>
            </a:r>
            <a:r>
              <a:rPr lang="en-US" sz="1400" b="1" dirty="0" smtClean="0">
                <a:solidFill>
                  <a:srgbClr val="FF0000"/>
                </a:solidFill>
              </a:rPr>
              <a:t> Córdoba </a:t>
            </a:r>
            <a:r>
              <a:rPr lang="en-US" sz="1400" b="1" dirty="0" err="1" smtClean="0">
                <a:solidFill>
                  <a:srgbClr val="FF0000"/>
                </a:solidFill>
              </a:rPr>
              <a:t>adalah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ibukota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Spanyol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bawah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pemerintahan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dinasti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Umayyah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r>
              <a:rPr lang="en-US" sz="1400" b="1" dirty="0" err="1" smtClean="0">
                <a:solidFill>
                  <a:srgbClr val="FF0000"/>
                </a:solidFill>
              </a:rPr>
              <a:t>Setelah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Reconquista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atau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Penaklukkan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Kembali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Spanyol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oleh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kaum</a:t>
            </a:r>
            <a:r>
              <a:rPr lang="en-US" sz="1400" b="1" dirty="0" smtClean="0">
                <a:solidFill>
                  <a:srgbClr val="FF0000"/>
                </a:solidFill>
              </a:rPr>
              <a:t> Kristen, </a:t>
            </a:r>
            <a:r>
              <a:rPr lang="en-US" sz="1400" b="1" dirty="0" err="1" smtClean="0">
                <a:solidFill>
                  <a:srgbClr val="FF0000"/>
                </a:solidFill>
              </a:rPr>
              <a:t>gedung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ini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diubah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fungsi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menjadi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sebuah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gereja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dengan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katedral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gotik</a:t>
            </a:r>
            <a:r>
              <a:rPr lang="en-US" sz="1400" b="1" dirty="0" smtClean="0">
                <a:solidFill>
                  <a:srgbClr val="FF0000"/>
                </a:solidFill>
              </a:rPr>
              <a:t> yang </a:t>
            </a:r>
            <a:r>
              <a:rPr lang="en-US" sz="1400" b="1" dirty="0" err="1" smtClean="0">
                <a:solidFill>
                  <a:srgbClr val="FF0000"/>
                </a:solidFill>
              </a:rPr>
              <a:t>dimasukkan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tengah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gedung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berarsitektur</a:t>
            </a:r>
            <a:r>
              <a:rPr lang="en-US" sz="1400" b="1" dirty="0" smtClean="0">
                <a:solidFill>
                  <a:srgbClr val="FF0000"/>
                </a:solidFill>
              </a:rPr>
              <a:t> Moor </a:t>
            </a:r>
            <a:r>
              <a:rPr lang="en-US" sz="1400" b="1" dirty="0" err="1" smtClean="0">
                <a:solidFill>
                  <a:srgbClr val="FF0000"/>
                </a:solidFill>
              </a:rPr>
              <a:t>ini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r>
              <a:rPr lang="en-US" sz="1400" b="1" dirty="0" err="1" smtClean="0">
                <a:solidFill>
                  <a:srgbClr val="FF0000"/>
                </a:solidFill>
              </a:rPr>
              <a:t>Sekarang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keseluruhan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gedung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dipakai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sebagai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gedung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katedral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diosese</a:t>
            </a:r>
            <a:r>
              <a:rPr lang="en-US" sz="1400" b="1" dirty="0" smtClean="0">
                <a:solidFill>
                  <a:srgbClr val="FF0000"/>
                </a:solidFill>
              </a:rPr>
              <a:t> Córdoba </a:t>
            </a:r>
            <a:r>
              <a:rPr lang="en-US" sz="1400" b="1" dirty="0" err="1" smtClean="0">
                <a:solidFill>
                  <a:srgbClr val="FF0000"/>
                </a:solidFill>
              </a:rPr>
              <a:t>di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Spanyol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</a:rPr>
              <a:t>Masjid</a:t>
            </a:r>
            <a:r>
              <a:rPr lang="en-US" sz="1600" b="1" dirty="0" smtClean="0">
                <a:solidFill>
                  <a:srgbClr val="FF0000"/>
                </a:solidFill>
              </a:rPr>
              <a:t> Cordoba, </a:t>
            </a:r>
            <a:r>
              <a:rPr lang="en-US" sz="1600" b="1" dirty="0" err="1" smtClean="0">
                <a:solidFill>
                  <a:srgbClr val="FF0000"/>
                </a:solidFill>
              </a:rPr>
              <a:t>pada</a:t>
            </a:r>
            <a:r>
              <a:rPr lang="en-US" sz="1600" b="1" dirty="0" smtClean="0">
                <a:solidFill>
                  <a:srgbClr val="FF0000"/>
                </a:solidFill>
              </a:rPr>
              <a:t> 15 </a:t>
            </a:r>
            <a:r>
              <a:rPr lang="en-US" sz="1600" b="1" dirty="0" err="1" smtClean="0">
                <a:solidFill>
                  <a:srgbClr val="FF0000"/>
                </a:solidFill>
              </a:rPr>
              <a:t>Desember</a:t>
            </a:r>
            <a:r>
              <a:rPr lang="en-US" sz="1600" b="1" dirty="0" smtClean="0">
                <a:solidFill>
                  <a:srgbClr val="FF0000"/>
                </a:solidFill>
              </a:rPr>
              <a:t> 1994 </a:t>
            </a:r>
            <a:r>
              <a:rPr lang="en-US" sz="1600" b="1" dirty="0" err="1" smtClean="0">
                <a:solidFill>
                  <a:srgbClr val="FF0000"/>
                </a:solidFill>
              </a:rPr>
              <a:t>ditetapkan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oleh</a:t>
            </a:r>
            <a:r>
              <a:rPr lang="en-US" sz="1600" b="1" dirty="0" smtClean="0">
                <a:solidFill>
                  <a:srgbClr val="FF0000"/>
                </a:solidFill>
              </a:rPr>
              <a:t> UNESCO </a:t>
            </a:r>
            <a:r>
              <a:rPr lang="en-US" sz="1600" b="1" dirty="0" err="1" smtClean="0">
                <a:solidFill>
                  <a:srgbClr val="FF0000"/>
                </a:solidFill>
              </a:rPr>
              <a:t>sebagai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salah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satu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tempat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peninggalan</a:t>
            </a:r>
            <a:r>
              <a:rPr lang="en-US" sz="1600" b="1" dirty="0" smtClean="0">
                <a:solidFill>
                  <a:srgbClr val="FF0000"/>
                </a:solidFill>
              </a:rPr>
              <a:t> yang </a:t>
            </a:r>
            <a:r>
              <a:rPr lang="en-US" sz="1600" b="1" dirty="0" err="1" smtClean="0">
                <a:solidFill>
                  <a:srgbClr val="FF0000"/>
                </a:solidFill>
              </a:rPr>
              <a:t>sangat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bersejarah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penting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dunia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Masjid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itu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pertama</a:t>
            </a:r>
            <a:r>
              <a:rPr lang="en-US" sz="1600" b="1" dirty="0" smtClean="0">
                <a:solidFill>
                  <a:srgbClr val="FF0000"/>
                </a:solidFill>
              </a:rPr>
              <a:t> kali </a:t>
            </a:r>
            <a:r>
              <a:rPr lang="en-US" sz="1600" b="1" dirty="0" err="1" smtClean="0">
                <a:solidFill>
                  <a:srgbClr val="FF0000"/>
                </a:solidFill>
              </a:rPr>
              <a:t>dibangun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oleh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Khalifah</a:t>
            </a:r>
            <a:r>
              <a:rPr lang="en-US" sz="1600" b="1" dirty="0" smtClean="0">
                <a:solidFill>
                  <a:srgbClr val="FF0000"/>
                </a:solidFill>
              </a:rPr>
              <a:t> Muslim </a:t>
            </a:r>
            <a:r>
              <a:rPr lang="en-US" sz="1600" b="1" dirty="0" err="1" smtClean="0">
                <a:solidFill>
                  <a:srgbClr val="FF0000"/>
                </a:solidFill>
              </a:rPr>
              <a:t>Abdurahman</a:t>
            </a:r>
            <a:r>
              <a:rPr lang="en-US" sz="1600" b="1" dirty="0" smtClean="0">
                <a:solidFill>
                  <a:srgbClr val="FF0000"/>
                </a:solidFill>
              </a:rPr>
              <a:t> I </a:t>
            </a:r>
            <a:r>
              <a:rPr lang="en-US" sz="1600" b="1" dirty="0" err="1" smtClean="0">
                <a:solidFill>
                  <a:srgbClr val="FF0000"/>
                </a:solidFill>
              </a:rPr>
              <a:t>pada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tahun</a:t>
            </a:r>
            <a:r>
              <a:rPr lang="en-US" sz="1600" b="1" dirty="0" smtClean="0">
                <a:solidFill>
                  <a:srgbClr val="FF0000"/>
                </a:solidFill>
              </a:rPr>
              <a:t> 787. </a:t>
            </a:r>
            <a:r>
              <a:rPr lang="en-US" sz="1600" b="1" dirty="0" err="1" smtClean="0">
                <a:solidFill>
                  <a:srgbClr val="FF0000"/>
                </a:solidFill>
              </a:rPr>
              <a:t>Pembangunannya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terus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dilakukan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oleh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khalifah-khalifah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penerusnya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1600" b="1" dirty="0" err="1" smtClean="0">
                <a:solidFill>
                  <a:srgbClr val="FF0000"/>
                </a:solidFill>
              </a:rPr>
              <a:t>Masjid</a:t>
            </a:r>
            <a:r>
              <a:rPr lang="en-US" sz="1600" b="1" dirty="0" smtClean="0">
                <a:solidFill>
                  <a:srgbClr val="FF0000"/>
                </a:solidFill>
              </a:rPr>
              <a:t> Cordoba </a:t>
            </a:r>
            <a:r>
              <a:rPr lang="en-US" sz="1600" b="1" dirty="0" err="1" smtClean="0">
                <a:solidFill>
                  <a:srgbClr val="FF0000"/>
                </a:solidFill>
              </a:rPr>
              <a:t>memiliki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ruangan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dalam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untuk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salat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berbentuk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persegi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panjang</a:t>
            </a:r>
            <a:r>
              <a:rPr lang="en-US" sz="1600" b="1" dirty="0" smtClean="0">
                <a:solidFill>
                  <a:srgbClr val="FF0000"/>
                </a:solidFill>
              </a:rPr>
              <a:t> yang </a:t>
            </a:r>
            <a:r>
              <a:rPr lang="en-US" sz="1600" b="1" dirty="0" err="1" smtClean="0">
                <a:solidFill>
                  <a:srgbClr val="FF0000"/>
                </a:solidFill>
              </a:rPr>
              <a:t>dikelilingi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oleh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lapangan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terbuka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just"/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GAMBAR MESJID CORDOBA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http://3.bp.blogspot.com/-jZFzoJQ7W1g/Ujf8KRc4EyI/AAAAAAAAmqc/Xk4sSmQe6WU/s640/46594_518202874893056_810453623_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1" y="1143001"/>
            <a:ext cx="35813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9" descr="http://2.bp.blogspot.com/-D7Ngbgycdak/UjaZu9g-uwI/AAAAAAAAmlk/5JouqsLCLwQ/s1600/17.jpg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1430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2.bp.blogspot.com/-23vsGGQvnAE/UjgOULSs2vI/AAAAAAAAmrM/UinZNt0Q6Bg/s1600/47063_1378018301487_4210534_n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36576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ARSITEKTUR PERSIA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Persia </a:t>
            </a:r>
            <a:r>
              <a:rPr lang="en-US" sz="1800" b="1" dirty="0" err="1" smtClean="0">
                <a:solidFill>
                  <a:srgbClr val="FF0000"/>
                </a:solidFill>
              </a:rPr>
              <a:t>merupakan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kebudayaan</a:t>
            </a:r>
            <a:r>
              <a:rPr lang="en-US" sz="1800" b="1" dirty="0" smtClean="0">
                <a:solidFill>
                  <a:srgbClr val="FF0000"/>
                </a:solidFill>
              </a:rPr>
              <a:t> yang </a:t>
            </a:r>
            <a:r>
              <a:rPr lang="en-US" sz="1800" b="1" dirty="0" err="1" smtClean="0">
                <a:solidFill>
                  <a:srgbClr val="FF0000"/>
                </a:solidFill>
              </a:rPr>
              <a:t>diketahui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melakukan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kontak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dengan</a:t>
            </a:r>
            <a:r>
              <a:rPr lang="en-US" sz="1800" b="1" dirty="0" smtClean="0">
                <a:solidFill>
                  <a:srgbClr val="FF0000"/>
                </a:solidFill>
              </a:rPr>
              <a:t> Islam </a:t>
            </a:r>
            <a:r>
              <a:rPr lang="en-US" sz="1800" b="1" dirty="0" err="1" smtClean="0">
                <a:solidFill>
                  <a:srgbClr val="FF0000"/>
                </a:solidFill>
              </a:rPr>
              <a:t>untuk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pertama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kalinya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r>
              <a:rPr lang="en-US" sz="1800" b="1" dirty="0" err="1" smtClean="0">
                <a:solidFill>
                  <a:srgbClr val="FF0000"/>
                </a:solidFill>
              </a:rPr>
              <a:t>Sisi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timur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dari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sungai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eufrat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tigris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adalah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tempat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berdirinya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kekaisaran</a:t>
            </a:r>
            <a:r>
              <a:rPr lang="en-US" sz="1800" b="1" dirty="0" smtClean="0">
                <a:solidFill>
                  <a:srgbClr val="FF0000"/>
                </a:solidFill>
              </a:rPr>
              <a:t> Persia </a:t>
            </a:r>
            <a:r>
              <a:rPr lang="en-US" sz="1800" b="1" dirty="0" err="1" smtClean="0">
                <a:solidFill>
                  <a:srgbClr val="FF0000"/>
                </a:solidFill>
              </a:rPr>
              <a:t>pada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sekitar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abad</a:t>
            </a:r>
            <a:r>
              <a:rPr lang="en-US" sz="1800" b="1" dirty="0" smtClean="0">
                <a:solidFill>
                  <a:srgbClr val="FF0000"/>
                </a:solidFill>
              </a:rPr>
              <a:t> ke-7. </a:t>
            </a:r>
            <a:r>
              <a:rPr lang="en-US" sz="1800" b="1" dirty="0" err="1" smtClean="0">
                <a:solidFill>
                  <a:srgbClr val="FF0000"/>
                </a:solidFill>
              </a:rPr>
              <a:t>Karena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kedekatannya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dengan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kekaisaran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persia</a:t>
            </a:r>
            <a:r>
              <a:rPr lang="en-US" sz="1800" b="1" dirty="0" smtClean="0">
                <a:solidFill>
                  <a:srgbClr val="FF0000"/>
                </a:solidFill>
              </a:rPr>
              <a:t>, Islam </a:t>
            </a:r>
            <a:r>
              <a:rPr lang="en-US" sz="1800" b="1" dirty="0" err="1" smtClean="0">
                <a:solidFill>
                  <a:srgbClr val="FF0000"/>
                </a:solidFill>
              </a:rPr>
              <a:t>cenderung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bukan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saja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meminjam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budaya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dari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persia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namun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juga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mengadopsinya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r>
              <a:rPr lang="en-US" sz="18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1800" b="1" dirty="0" smtClean="0">
                <a:solidFill>
                  <a:srgbClr val="FF0000"/>
                </a:solidFill>
              </a:rPr>
              <a:t> Islam </a:t>
            </a:r>
            <a:r>
              <a:rPr lang="en-US" sz="1800" b="1" dirty="0" err="1" smtClean="0">
                <a:solidFill>
                  <a:srgbClr val="FF0000"/>
                </a:solidFill>
              </a:rPr>
              <a:t>mengadopsi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banyak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sekali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kebudayaan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dari</a:t>
            </a:r>
            <a:r>
              <a:rPr lang="en-US" sz="1800" b="1" dirty="0" smtClean="0">
                <a:solidFill>
                  <a:srgbClr val="FF0000"/>
                </a:solidFill>
              </a:rPr>
              <a:t> Persia, </a:t>
            </a:r>
            <a:r>
              <a:rPr lang="en-US" sz="1800" b="1" dirty="0" err="1" smtClean="0">
                <a:solidFill>
                  <a:srgbClr val="FF0000"/>
                </a:solidFill>
              </a:rPr>
              <a:t>bahkan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bisa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dikatakan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islam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merupakan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evolusi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dari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persia</a:t>
            </a:r>
            <a:r>
              <a:rPr lang="en-US" sz="1800" b="1" dirty="0" smtClean="0">
                <a:solidFill>
                  <a:srgbClr val="FF0000"/>
                </a:solidFill>
              </a:rPr>
              <a:t>, yang </a:t>
            </a:r>
            <a:r>
              <a:rPr lang="en-US" sz="1800" b="1" dirty="0" err="1" smtClean="0">
                <a:solidFill>
                  <a:srgbClr val="FF0000"/>
                </a:solidFill>
              </a:rPr>
              <a:t>memang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sejak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kehadiran</a:t>
            </a:r>
            <a:r>
              <a:rPr lang="en-US" sz="1800" b="1" dirty="0" smtClean="0">
                <a:solidFill>
                  <a:srgbClr val="FF0000"/>
                </a:solidFill>
              </a:rPr>
              <a:t> Islam, </a:t>
            </a:r>
            <a:r>
              <a:rPr lang="en-US" sz="1800" b="1" dirty="0" err="1" smtClean="0">
                <a:solidFill>
                  <a:srgbClr val="FF0000"/>
                </a:solidFill>
              </a:rPr>
              <a:t>kejayaan</a:t>
            </a:r>
            <a:r>
              <a:rPr lang="en-US" sz="1800" b="1" dirty="0" smtClean="0">
                <a:solidFill>
                  <a:srgbClr val="FF0000"/>
                </a:solidFill>
              </a:rPr>
              <a:t> Persia </a:t>
            </a:r>
            <a:r>
              <a:rPr lang="en-US" sz="1800" b="1" dirty="0" err="1" smtClean="0">
                <a:solidFill>
                  <a:srgbClr val="FF0000"/>
                </a:solidFill>
              </a:rPr>
              <a:t>mulai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pudar</a:t>
            </a:r>
            <a:r>
              <a:rPr lang="en-US" sz="1800" b="1" dirty="0" smtClean="0">
                <a:solidFill>
                  <a:srgbClr val="FF0000"/>
                </a:solidFill>
              </a:rPr>
              <a:t> yang </a:t>
            </a:r>
            <a:r>
              <a:rPr lang="en-US" sz="1800" b="1" dirty="0" err="1" smtClean="0">
                <a:solidFill>
                  <a:srgbClr val="FF0000"/>
                </a:solidFill>
              </a:rPr>
              <a:t>menunggu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digantikan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oleh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kebudayaan</a:t>
            </a:r>
            <a:r>
              <a:rPr lang="en-US" sz="1800" b="1" dirty="0" smtClean="0">
                <a:solidFill>
                  <a:srgbClr val="FF0000"/>
                </a:solidFill>
              </a:rPr>
              <a:t> lain. 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endParaRPr lang="en-US" sz="18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	</a:t>
            </a:r>
            <a:r>
              <a:rPr lang="en-US" sz="1800" b="1" dirty="0" err="1" smtClean="0">
                <a:solidFill>
                  <a:srgbClr val="FF0000"/>
                </a:solidFill>
              </a:rPr>
              <a:t>Ciri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1800" b="1" dirty="0" smtClean="0">
                <a:solidFill>
                  <a:srgbClr val="FF0000"/>
                </a:solidFill>
              </a:rPr>
              <a:t> Persia </a:t>
            </a:r>
            <a:r>
              <a:rPr lang="en-US" sz="1800" b="1" dirty="0" err="1" smtClean="0">
                <a:solidFill>
                  <a:srgbClr val="FF0000"/>
                </a:solidFill>
              </a:rPr>
              <a:t>adalah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ruang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persegi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atau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ruang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mihrab</a:t>
            </a:r>
            <a:r>
              <a:rPr lang="en-US" sz="1800" b="1" dirty="0" smtClean="0">
                <a:solidFill>
                  <a:srgbClr val="FF0000"/>
                </a:solidFill>
              </a:rPr>
              <a:t> yang </a:t>
            </a:r>
            <a:r>
              <a:rPr lang="en-US" sz="1800" b="1" dirty="0" err="1" smtClean="0">
                <a:solidFill>
                  <a:srgbClr val="FF0000"/>
                </a:solidFill>
              </a:rPr>
              <a:t>besar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biasanya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berkubah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berdinding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tiga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sisi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dengan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salah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satu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ujung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sepenuhnya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terbuka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r>
              <a:rPr lang="en-US" sz="1800" b="1" dirty="0" err="1" smtClean="0">
                <a:solidFill>
                  <a:srgbClr val="FF0000"/>
                </a:solidFill>
              </a:rPr>
              <a:t>Gerbang</a:t>
            </a:r>
            <a:r>
              <a:rPr lang="en-US" sz="1800" b="1" dirty="0" smtClean="0">
                <a:solidFill>
                  <a:srgbClr val="FF0000"/>
                </a:solidFill>
              </a:rPr>
              <a:t> formal </a:t>
            </a:r>
            <a:r>
              <a:rPr lang="en-US" sz="1800" b="1" dirty="0" err="1" smtClean="0">
                <a:solidFill>
                  <a:srgbClr val="FF0000"/>
                </a:solidFill>
              </a:rPr>
              <a:t>menuju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iwan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disebut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pishtaq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istilah</a:t>
            </a:r>
            <a:r>
              <a:rPr lang="en-US" sz="1800" b="1" dirty="0" smtClean="0">
                <a:solidFill>
                  <a:srgbClr val="FF0000"/>
                </a:solidFill>
              </a:rPr>
              <a:t> Persia </a:t>
            </a:r>
            <a:r>
              <a:rPr lang="en-US" sz="1800" b="1" dirty="0" err="1" smtClean="0">
                <a:solidFill>
                  <a:srgbClr val="FF0000"/>
                </a:solidFill>
              </a:rPr>
              <a:t>untuk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sebuah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gerbang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dari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fasad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bangunan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biasanya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dihiasi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dengan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kaligrafi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tegel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hias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mengkilap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dan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desain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geometris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r>
              <a:rPr lang="en-US" sz="1800" b="1" dirty="0" err="1" smtClean="0">
                <a:solidFill>
                  <a:srgbClr val="FF0000"/>
                </a:solidFill>
              </a:rPr>
              <a:t>Karena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definisi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memungkinkan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untuk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beberapa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interpretasi</a:t>
            </a:r>
            <a:r>
              <a:rPr lang="en-US" sz="1800" b="1" dirty="0" smtClean="0">
                <a:solidFill>
                  <a:srgbClr val="FF0000"/>
                </a:solidFill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</a:rPr>
              <a:t>bentuk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karakteristik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keseluruhan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dapat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sangat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bervariasi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dalam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hal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skala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bahan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atau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hiasan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306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ARSITEKTUR ISLAM</vt:lpstr>
      <vt:lpstr>DEFINISI</vt:lpstr>
      <vt:lpstr>CIRI-CIRI  ARSITEKTUR ISLAM</vt:lpstr>
      <vt:lpstr>Slide 4</vt:lpstr>
      <vt:lpstr>Gaya arsitektur Islam berkembang setelah kebudayaan muslim memadukannya dengan gaya arsitektur dari Roma, Mesir, Persia dan Byzantium. Contoh awal yang paling populer misalnya : </vt:lpstr>
      <vt:lpstr>ARSITEKTUR MOOR</vt:lpstr>
      <vt:lpstr>GAMBAR MESJID CORDOBA </vt:lpstr>
      <vt:lpstr>ARSITEKTUR PERSIA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ARSITEKTUR ISLAM</dc:title>
  <dc:creator>TOSHIBA</dc:creator>
  <cp:lastModifiedBy>PC</cp:lastModifiedBy>
  <cp:revision>19</cp:revision>
  <dcterms:created xsi:type="dcterms:W3CDTF">2015-05-17T12:46:01Z</dcterms:created>
  <dcterms:modified xsi:type="dcterms:W3CDTF">2016-06-17T03:23:42Z</dcterms:modified>
</cp:coreProperties>
</file>