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231-B099-468C-90FF-8E7212966362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403-5104-496B-BD5E-A002FEF47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231-B099-468C-90FF-8E7212966362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403-5104-496B-BD5E-A002FEF47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231-B099-468C-90FF-8E7212966362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403-5104-496B-BD5E-A002FEF47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231-B099-468C-90FF-8E7212966362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403-5104-496B-BD5E-A002FEF47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231-B099-468C-90FF-8E7212966362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403-5104-496B-BD5E-A002FEF47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231-B099-468C-90FF-8E7212966362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403-5104-496B-BD5E-A002FEF47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231-B099-468C-90FF-8E7212966362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403-5104-496B-BD5E-A002FEF47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231-B099-468C-90FF-8E7212966362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403-5104-496B-BD5E-A002FEF47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231-B099-468C-90FF-8E7212966362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403-5104-496B-BD5E-A002FEF47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231-B099-468C-90FF-8E7212966362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403-5104-496B-BD5E-A002FEF47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E231-B099-468C-90FF-8E7212966362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B403-5104-496B-BD5E-A002FEF47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AE231-B099-468C-90FF-8E7212966362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B403-5104-496B-BD5E-A002FEF47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4.bp.blogspot.com/-FgR3Ky6ag-M/UkMZfdmemcI/AAAAAAAABus/QijsO_HiBmo/s1600/800px-Temple_of_Heaven_2.jpg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1.bp.blogspot.com/-YZ_rGi9QHZ8/UkMGv9QHBrI/AAAAAAAABtU/BicmKDsM1Do/s1600/features_of_chinese_architecture(iii)_enclosureacb98087d85d4920d8a0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-zvWGKIpbdB8/UkMHsJ5onVI/AAAAAAAABts/9g_Xqu8pXHQ/s1600/hiasan+puncak+atap+1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4.bp.blogspot.com/-a9FhY_1Mgx4/UkMBuVBqATI/AAAAAAAABs0/iWZ31_ibmzY/s1600/369px-Yingzao_Fashi_1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1.bp.blogspot.com/-I9NWkb0vKmI/UkMHm6PycVI/AAAAAAAABtk/mh0yiMzPFrk/s1600/hiasan+puncak+atap.jpg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2.png"/><Relationship Id="rId4" Type="http://schemas.openxmlformats.org/officeDocument/2006/relationships/hyperlink" Target="http://4.bp.blogspot.com/-bJee2--rgu0/UkMHUUOBdmI/AAAAAAAABtc/xkbpg_QJfO4/s1600/index.jpg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3.bp.blogspot.com/-MKDpbwAA7OY/UkMRJI1fIxI/AAAAAAAABuI/7nK_P_NBv2Y/s1600/c01s01i07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hyperlink" Target="http://1.bp.blogspot.com/--6RPSOvUy10/UkMVnCfIVlI/AAAAAAAABug/W2-JUtr3Gms/s1600/c01s01i1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ARSITEKTUR CHINA</a:t>
            </a:r>
            <a:endParaRPr lang="en-US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INA TRIESNA BUDIANI</a:t>
            </a:r>
            <a:endParaRPr lang="en-US" sz="24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38200" y="533400"/>
            <a:ext cx="7772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David G.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Khol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(1984:22),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menulis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buku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“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Chinese Architecture in The Straits Settlements and Western Malaya”,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memberikan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semacam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petunjuk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terutama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bagi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orang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awam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bagaimana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melihat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ciri-ciri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arsitektur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orang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Tionghoa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ada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terutama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Asia Tenggara.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Ciri-ciri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tersebut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sebagai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berikut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“courtyard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”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Penekanan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bentuk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atap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khas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Elemen-elemen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struktural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terbuka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(yang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kadang-kadang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disertai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ornamen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ragam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hias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)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Penggunaan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warna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khas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4.bp.blogspot.com/-vWXpBhIATko/TZFudXyxdvI/AAAAAAAAAGE/15R_bHOy9ZU/s400/gb.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152401"/>
            <a:ext cx="37338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2.bp.blogspot.com/--b9ypY2yPP8/TZFueKD2aaI/AAAAAAAAAGI/eZR5tlJDvA8/s320/gb.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0999"/>
            <a:ext cx="3352800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4.bp.blogspot.com/-f6hecTy8_lw/TZFue8sJ5yI/AAAAAAAAAGM/gn4XSZiIb_o/s320/gb.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100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2.bp.blogspot.com/-bD_kzBx5H0c/TZFug79zj3I/AAAAAAAAAGQ/bMH1qSA8eyw/s320/gb.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428999"/>
            <a:ext cx="2895600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4.bp.blogspot.com/-4dWt5xdoVfk/TZFuhdpfiOI/AAAAAAAAAGU/o4oPsoPUjgI/s320/gb.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29718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3.bp.blogspot.com/-n4g3Qbn8IqE/TZFukMWqA1I/AAAAAAAAAGY/oQyQpSixvbU/s320/gb.6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5486400"/>
            <a:ext cx="381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ATAP ARSITEKTUR CHINA</a:t>
            </a:r>
            <a:endParaRPr lang="en-US" dirty="0"/>
          </a:p>
        </p:txBody>
      </p:sp>
      <p:pic>
        <p:nvPicPr>
          <p:cNvPr id="33794" name="Picture 2" descr="D:\INA-GLOBAL I\Pictures\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39119"/>
            <a:ext cx="3276600" cy="2047081"/>
          </a:xfrm>
          <a:prstGeom prst="rect">
            <a:avLst/>
          </a:prstGeom>
          <a:noFill/>
        </p:spPr>
      </p:pic>
      <p:pic>
        <p:nvPicPr>
          <p:cNvPr id="33795" name="Picture 3" descr="D:\INA-GLOBAL I\Pictures\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295400"/>
            <a:ext cx="2667000" cy="1981200"/>
          </a:xfrm>
          <a:prstGeom prst="rect">
            <a:avLst/>
          </a:prstGeom>
          <a:noFill/>
        </p:spPr>
      </p:pic>
      <p:pic>
        <p:nvPicPr>
          <p:cNvPr id="33796" name="Picture 4" descr="D:\INA-GLOBAL I\Pictures\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352800"/>
            <a:ext cx="2667000" cy="1905000"/>
          </a:xfrm>
          <a:prstGeom prst="rect">
            <a:avLst/>
          </a:prstGeom>
          <a:noFill/>
        </p:spPr>
      </p:pic>
      <p:pic>
        <p:nvPicPr>
          <p:cNvPr id="33797" name="Picture 5" descr="D:\INA-GLOBAL I\Pictures\a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038600"/>
            <a:ext cx="3124200" cy="2247900"/>
          </a:xfrm>
          <a:prstGeom prst="rect">
            <a:avLst/>
          </a:prstGeom>
          <a:noFill/>
        </p:spPr>
      </p:pic>
      <p:pic>
        <p:nvPicPr>
          <p:cNvPr id="33798" name="Picture 6" descr="D:\INA-GLOBAL I\Pictures\a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429000"/>
            <a:ext cx="3352800" cy="2362200"/>
          </a:xfrm>
          <a:prstGeom prst="rect">
            <a:avLst/>
          </a:prstGeom>
          <a:noFill/>
        </p:spPr>
      </p:pic>
      <p:pic>
        <p:nvPicPr>
          <p:cNvPr id="33799" name="Picture 7" descr="D:\INA-GLOBAL I\Pictures\a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066800"/>
            <a:ext cx="2438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ARSITEKTUR TERKENAL DI DUNIA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JEMBATAN DI SANJIANG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KELENTENG SAM POO KONG SEMARANG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4040188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209800"/>
            <a:ext cx="411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MESJID RAYA XIAN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LAMA TEMPLE (YONGHEGONG)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0401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133600"/>
            <a:ext cx="4041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TEMPLE OF THE SUN (BEIJING)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TEMPLE OF CHU KOU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4040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0"/>
            <a:ext cx="3389312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RAGAM HIAS ARSITEKTUR CHINA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Kaligrafi</a:t>
            </a:r>
            <a:r>
              <a:rPr lang="en-US" dirty="0" smtClean="0"/>
              <a:t> </a:t>
            </a:r>
            <a:r>
              <a:rPr lang="en-US" dirty="0" err="1" smtClean="0"/>
              <a:t>Mesjid</a:t>
            </a:r>
            <a:r>
              <a:rPr lang="en-US" dirty="0" smtClean="0"/>
              <a:t> Xian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Naga</a:t>
            </a:r>
            <a:endParaRPr lang="en-US" dirty="0"/>
          </a:p>
        </p:txBody>
      </p:sp>
      <p:pic>
        <p:nvPicPr>
          <p:cNvPr id="26626" name="Picture 2" descr="D:\INA-GLOBAL I\Pictures\mosque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4040188" cy="3810000"/>
          </a:xfrm>
          <a:prstGeom prst="rect">
            <a:avLst/>
          </a:prstGeom>
          <a:noFill/>
        </p:spPr>
      </p:pic>
      <p:pic>
        <p:nvPicPr>
          <p:cNvPr id="26627" name="Picture 3" descr="D:\INA-GLOBAL I\Pictures\554700_10150840140492361_1590803199_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230523"/>
            <a:ext cx="4041775" cy="383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Ornamen</a:t>
            </a:r>
            <a:r>
              <a:rPr lang="en-US" dirty="0" smtClean="0"/>
              <a:t> </a:t>
            </a:r>
            <a:r>
              <a:rPr lang="en-US" dirty="0" err="1" smtClean="0"/>
              <a:t>Serba</a:t>
            </a:r>
            <a:r>
              <a:rPr lang="en-US" dirty="0" smtClean="0"/>
              <a:t> Naga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Lonceng</a:t>
            </a:r>
            <a:endParaRPr lang="en-US" dirty="0"/>
          </a:p>
        </p:txBody>
      </p:sp>
      <p:pic>
        <p:nvPicPr>
          <p:cNvPr id="27650" name="Picture 2" descr="D:\INA-GLOBAL I\Pictures\737125_logoooo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09800"/>
            <a:ext cx="2133600" cy="2057399"/>
          </a:xfrm>
          <a:prstGeom prst="rect">
            <a:avLst/>
          </a:prstGeom>
          <a:noFill/>
        </p:spPr>
      </p:pic>
      <p:pic>
        <p:nvPicPr>
          <p:cNvPr id="27651" name="Picture 3" descr="D:\INA-GLOBAL I\Pictures\img_1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1" y="2209800"/>
            <a:ext cx="2133599" cy="1904999"/>
          </a:xfrm>
          <a:prstGeom prst="rect">
            <a:avLst/>
          </a:prstGeom>
          <a:noFill/>
        </p:spPr>
      </p:pic>
      <p:pic>
        <p:nvPicPr>
          <p:cNvPr id="27652" name="Picture 4" descr="D:\INA-GLOBAL I\Pictures\Temple_Drag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2209800" cy="2362200"/>
          </a:xfrm>
          <a:prstGeom prst="rect">
            <a:avLst/>
          </a:prstGeom>
          <a:noFill/>
        </p:spPr>
      </p:pic>
      <p:sp>
        <p:nvSpPr>
          <p:cNvPr id="27654" name="AutoShape 6" descr="Sculpture, Dragons, Singapore, Dragon, Statue, Culture"/>
          <p:cNvSpPr>
            <a:spLocks noChangeAspect="1" noChangeArrowheads="1"/>
          </p:cNvSpPr>
          <p:nvPr/>
        </p:nvSpPr>
        <p:spPr bwMode="auto">
          <a:xfrm>
            <a:off x="155575" y="-1943100"/>
            <a:ext cx="6096000" cy="4057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5" name="Picture 7" descr="D:\INA-GLOBAL I\Pictures\xxx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191000"/>
            <a:ext cx="2057400" cy="2362200"/>
          </a:xfrm>
          <a:prstGeom prst="rect">
            <a:avLst/>
          </a:prstGeom>
          <a:noFill/>
        </p:spPr>
      </p:pic>
      <p:pic>
        <p:nvPicPr>
          <p:cNvPr id="27656" name="Picture 8" descr="D:\INA-GLOBAL I\Pictures\Large_bell_of_Hoo_Tong_Bio_temple_in_Banyuwangi,_Indonesi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1" y="2174875"/>
            <a:ext cx="2362200" cy="2701925"/>
          </a:xfrm>
          <a:prstGeom prst="rect">
            <a:avLst/>
          </a:prstGeom>
          <a:noFill/>
        </p:spPr>
      </p:pic>
      <p:pic>
        <p:nvPicPr>
          <p:cNvPr id="27657" name="Picture 9" descr="D:\INA-GLOBAL I\Pictures\Lonceng Cakra Don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724400"/>
            <a:ext cx="1771650" cy="1881188"/>
          </a:xfrm>
          <a:prstGeom prst="rect">
            <a:avLst/>
          </a:prstGeom>
          <a:noFill/>
        </p:spPr>
      </p:pic>
      <p:pic>
        <p:nvPicPr>
          <p:cNvPr id="27658" name="Picture 10" descr="D:\INA-GLOBAL I\Pictures\Chinese-font-b-Culture-b-font-In-Metal-Craft-Metal-Chimes-font-b-Modern-b-fon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685800"/>
            <a:ext cx="1905000" cy="2743200"/>
          </a:xfrm>
          <a:prstGeom prst="rect">
            <a:avLst/>
          </a:prstGeom>
          <a:noFill/>
        </p:spPr>
      </p:pic>
      <p:pic>
        <p:nvPicPr>
          <p:cNvPr id="27659" name="Picture 11" descr="D:\INA-GLOBAL I\Pictures\klenteng-lonce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1"/>
            <a:ext cx="1752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Lampion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Ornamen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  <p:pic>
        <p:nvPicPr>
          <p:cNvPr id="29698" name="Picture 2" descr="D:\INA-GLOBAL I\Pictures\13444664_41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2209800" cy="2209800"/>
          </a:xfrm>
          <a:prstGeom prst="rect">
            <a:avLst/>
          </a:prstGeom>
          <a:noFill/>
        </p:spPr>
      </p:pic>
      <p:pic>
        <p:nvPicPr>
          <p:cNvPr id="29699" name="Picture 3" descr="D:\INA-GLOBAL I\Pictures\dsc_4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2209800" cy="2057400"/>
          </a:xfrm>
          <a:prstGeom prst="rect">
            <a:avLst/>
          </a:prstGeom>
          <a:noFill/>
        </p:spPr>
      </p:pic>
      <p:pic>
        <p:nvPicPr>
          <p:cNvPr id="29700" name="Picture 4" descr="D:\INA-GLOBAL I\Pictures\lampu-lampion-imle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286000"/>
            <a:ext cx="2057400" cy="2209800"/>
          </a:xfrm>
          <a:prstGeom prst="rect">
            <a:avLst/>
          </a:prstGeom>
          <a:noFill/>
        </p:spPr>
      </p:pic>
      <p:pic>
        <p:nvPicPr>
          <p:cNvPr id="29701" name="Picture 5" descr="D:\INA-GLOBAL I\Pictures\ko-kong-si-lanter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599" y="4572000"/>
            <a:ext cx="2057401" cy="2057400"/>
          </a:xfrm>
          <a:prstGeom prst="rect">
            <a:avLst/>
          </a:prstGeom>
          <a:noFill/>
        </p:spPr>
      </p:pic>
      <p:pic>
        <p:nvPicPr>
          <p:cNvPr id="29702" name="Picture 6" descr="D:\INA-GLOBAL I\Pictures\salah-satu-ornamen-sisi-vihar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48200" y="2286000"/>
            <a:ext cx="1981200" cy="2138839"/>
          </a:xfrm>
          <a:prstGeom prst="rect">
            <a:avLst/>
          </a:prstGeom>
          <a:noFill/>
        </p:spPr>
      </p:pic>
      <p:pic>
        <p:nvPicPr>
          <p:cNvPr id="29703" name="Picture 7" descr="D:\INA-GLOBAL I\Pictures\17145764030_6a4f747b01_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4495800"/>
            <a:ext cx="2819400" cy="2209800"/>
          </a:xfrm>
          <a:prstGeom prst="rect">
            <a:avLst/>
          </a:prstGeom>
          <a:noFill/>
        </p:spPr>
      </p:pic>
      <p:pic>
        <p:nvPicPr>
          <p:cNvPr id="29704" name="Picture 8" descr="D:\INA-GLOBAL I\Pictures\thumb.ph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2285999"/>
            <a:ext cx="1905000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KELENTENG-KUIL-VIHARA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Kampung</a:t>
            </a:r>
            <a:r>
              <a:rPr lang="en-US" dirty="0" smtClean="0"/>
              <a:t> </a:t>
            </a:r>
            <a:r>
              <a:rPr lang="en-US" dirty="0" err="1" smtClean="0"/>
              <a:t>Baru,JKT</a:t>
            </a:r>
            <a:endParaRPr lang="en-US" dirty="0"/>
          </a:p>
        </p:txBody>
      </p:sp>
      <p:pic>
        <p:nvPicPr>
          <p:cNvPr id="30722" name="Picture 2" descr="D:\INA-GLOBAL I\Pictures\V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634851"/>
            <a:ext cx="4040188" cy="3031336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Tien</a:t>
            </a:r>
            <a:r>
              <a:rPr lang="en-US" dirty="0" smtClean="0"/>
              <a:t>  </a:t>
            </a:r>
            <a:r>
              <a:rPr lang="en-US" dirty="0" err="1" smtClean="0"/>
              <a:t>Kok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Semarang</a:t>
            </a:r>
            <a:endParaRPr lang="en-US" dirty="0"/>
          </a:p>
        </p:txBody>
      </p:sp>
      <p:pic>
        <p:nvPicPr>
          <p:cNvPr id="30723" name="Picture 3" descr="D:\INA-GLOBAL I\Pictures\Kelenteng Tien Kok Si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3886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313113" cy="12827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CIRI KHAS ARSITEKTUR CHINA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err="1">
                <a:latin typeface="Arial" pitchFamily="34" charset="0"/>
                <a:cs typeface="Arial" pitchFamily="34" charset="0"/>
              </a:rPr>
              <a:t>Ciri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khas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arsitektur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Cina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penekanan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artikulasi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simetri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 bilateral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berarti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keseimbangan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Simetri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bilateral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artikulasi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ditemukan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rumah-rumah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pertanian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kompleks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istana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Elemen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sekunder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diposisikan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kedua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utama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sayap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mempertahankan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simetri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bilateral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keseluruhan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kolom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berjumlah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genap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Pintu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masuk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utama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ditempatkan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ditengah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dinding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depan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b="1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800" b="1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,</a:t>
            </a:r>
            <a:r>
              <a:rPr lang="id-ID" sz="1800" b="1" dirty="0">
                <a:latin typeface="Arial" pitchFamily="34" charset="0"/>
                <a:cs typeface="Arial" pitchFamily="34" charset="0"/>
              </a:rPr>
              <a:t> sebagian besar arsitektur tradisional Cina,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halaman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terbuka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dikelilingi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>
                <a:latin typeface="Arial" pitchFamily="34" charset="0"/>
                <a:cs typeface="Arial" pitchFamily="34" charset="0"/>
              </a:rPr>
            </a:b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b="1" dirty="0"/>
              <a:t>The Temple of Heaven in Beijing, built in the 15th century during the Ming Dynasty</a:t>
            </a:r>
          </a:p>
        </p:txBody>
      </p:sp>
      <p:pic>
        <p:nvPicPr>
          <p:cNvPr id="6" name="Picture 5" descr="http://4.bp.blogspot.com/-FgR3Ky6ag-M/UkMZfdmemcI/AAAAAAAABus/QijsO_HiBmo/s640/800px-Temple_of_Heaven_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327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Kuan</a:t>
            </a:r>
            <a:r>
              <a:rPr lang="en-US" dirty="0" smtClean="0"/>
              <a:t> Tie </a:t>
            </a:r>
            <a:r>
              <a:rPr lang="en-US" dirty="0" err="1" smtClean="0"/>
              <a:t>Miaw</a:t>
            </a:r>
            <a:r>
              <a:rPr lang="en-US" dirty="0" smtClean="0"/>
              <a:t> Bangka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Kuan</a:t>
            </a:r>
            <a:r>
              <a:rPr lang="en-US" dirty="0" smtClean="0"/>
              <a:t> Sing Biao </a:t>
            </a:r>
            <a:r>
              <a:rPr lang="en-US" dirty="0" err="1" smtClean="0"/>
              <a:t>Tuban</a:t>
            </a:r>
            <a:endParaRPr lang="en-US" dirty="0"/>
          </a:p>
        </p:txBody>
      </p:sp>
      <p:pic>
        <p:nvPicPr>
          <p:cNvPr id="31746" name="Picture 2" descr="D:\INA-GLOBAL I\Pictures\thumb.ph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4040188" cy="3505200"/>
          </a:xfrm>
          <a:prstGeom prst="rect">
            <a:avLst/>
          </a:prstGeom>
          <a:noFill/>
        </p:spPr>
      </p:pic>
      <p:pic>
        <p:nvPicPr>
          <p:cNvPr id="31747" name="Picture 3" descr="D:\INA-GLOBAL I\Pictures\Klenteng Kwan Sing Bio Tuba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286000"/>
            <a:ext cx="4041775" cy="34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GERBANG</a:t>
            </a:r>
            <a:endParaRPr lang="en-US" dirty="0"/>
          </a:p>
        </p:txBody>
      </p:sp>
      <p:pic>
        <p:nvPicPr>
          <p:cNvPr id="32770" name="Picture 2" descr="D:\INA-GLOBAL I\Pictures\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1"/>
            <a:ext cx="2819400" cy="2286000"/>
          </a:xfrm>
          <a:prstGeom prst="rect">
            <a:avLst/>
          </a:prstGeom>
          <a:noFill/>
        </p:spPr>
      </p:pic>
      <p:pic>
        <p:nvPicPr>
          <p:cNvPr id="32771" name="Picture 3" descr="D:\INA-GLOBAL I\Pictures\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00200"/>
            <a:ext cx="3048000" cy="2286000"/>
          </a:xfrm>
          <a:prstGeom prst="rect">
            <a:avLst/>
          </a:prstGeom>
          <a:noFill/>
        </p:spPr>
      </p:pic>
      <p:pic>
        <p:nvPicPr>
          <p:cNvPr id="32772" name="Picture 4" descr="D:\INA-GLOBAL I\Pictures\g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2667000" cy="2286000"/>
          </a:xfrm>
          <a:prstGeom prst="rect">
            <a:avLst/>
          </a:prstGeom>
          <a:noFill/>
        </p:spPr>
      </p:pic>
      <p:pic>
        <p:nvPicPr>
          <p:cNvPr id="32773" name="Picture 5" descr="D:\INA-GLOBAL I\Pictures\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1" y="3962399"/>
            <a:ext cx="2743199" cy="2590801"/>
          </a:xfrm>
          <a:prstGeom prst="rect">
            <a:avLst/>
          </a:prstGeom>
          <a:noFill/>
        </p:spPr>
      </p:pic>
      <p:pic>
        <p:nvPicPr>
          <p:cNvPr id="32774" name="Picture 6" descr="D:\INA-GLOBAL I\Pictures\g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962400"/>
            <a:ext cx="3124200" cy="2590800"/>
          </a:xfrm>
          <a:prstGeom prst="rect">
            <a:avLst/>
          </a:prstGeom>
          <a:noFill/>
        </p:spPr>
      </p:pic>
      <p:pic>
        <p:nvPicPr>
          <p:cNvPr id="32775" name="Picture 7" descr="D:\INA-GLOBAL I\Pictures\g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39624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Layout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smtClean="0"/>
              <a:t>China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dirty="0" smtClean="0"/>
              <a:t>	</a:t>
            </a:r>
            <a:r>
              <a:rPr lang="en-US" dirty="0" smtClean="0"/>
              <a:t>Courtyard </a:t>
            </a:r>
            <a:r>
              <a:rPr lang="en-US" dirty="0" smtClean="0"/>
              <a:t>:</a:t>
            </a:r>
          </a:p>
          <a:p>
            <a:pPr lvl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Cina</a:t>
            </a:r>
            <a:r>
              <a:rPr lang="en-US" dirty="0" smtClean="0"/>
              <a:t>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Siheyuan</a:t>
            </a:r>
            <a:r>
              <a:rPr lang="en-US" dirty="0" smtClean="0"/>
              <a:t>,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 </a:t>
            </a:r>
            <a:r>
              <a:rPr lang="en-US" dirty="0" err="1" smtClean="0"/>
              <a:t>dikelilingi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beranda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Sky well </a:t>
            </a:r>
            <a:r>
              <a:rPr lang="en-US" dirty="0" smtClean="0"/>
              <a:t>: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yang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Cina</a:t>
            </a:r>
            <a:r>
              <a:rPr lang="en-US" dirty="0" smtClean="0"/>
              <a:t> </a:t>
            </a:r>
            <a:r>
              <a:rPr lang="en-US" dirty="0" err="1" smtClean="0"/>
              <a:t>selatan</a:t>
            </a:r>
            <a:r>
              <a:rPr lang="en-US" dirty="0" smtClean="0"/>
              <a:t>, </a:t>
            </a:r>
            <a:r>
              <a:rPr lang="en-US" dirty="0" err="1" smtClean="0"/>
              <a:t>konsep</a:t>
            </a:r>
            <a:r>
              <a:rPr lang="en-US" dirty="0" smtClean="0"/>
              <a:t> "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" </a:t>
            </a:r>
            <a:r>
              <a:rPr lang="en-US" dirty="0" err="1" smtClean="0"/>
              <a:t>dikelilingi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, yang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utara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selatan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"Sky well".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persimpangan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berdekatan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langit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http://1.bp.blogspot.com/-YZ_rGi9QHZ8/UkMGv9QHBrI/AAAAAAAABtU/BicmKDsM1Do/s320/features_of_chinese_architecture%28iii%29_enclosureacb98087d85d4920d8a0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4800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PHILOSOFI ARSITEKTUR CHINA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6172200"/>
          </a:xfrm>
        </p:spPr>
        <p:txBody>
          <a:bodyPr>
            <a:noAutofit/>
          </a:bodyPr>
          <a:lstStyle/>
          <a:p>
            <a:pPr algn="just">
              <a:buAutoNum type="arabicPeriod"/>
            </a:pPr>
            <a:r>
              <a:rPr lang="en-US" sz="2000" b="1" dirty="0" err="1" smtClean="0">
                <a:solidFill>
                  <a:srgbClr val="FFFF00"/>
                </a:solidFill>
              </a:rPr>
              <a:t>Halaman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daerah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utara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biasanya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dibuka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menghadap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selatan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memungkinkan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pencahayaan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alami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lebih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maksimal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menjaga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angin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utara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dingin</a:t>
            </a:r>
            <a:r>
              <a:rPr lang="en-US" sz="2000" b="1" dirty="0" smtClean="0">
                <a:solidFill>
                  <a:srgbClr val="FFFF00"/>
                </a:solidFill>
              </a:rPr>
              <a:t>.  </a:t>
            </a:r>
            <a:r>
              <a:rPr lang="en-US" sz="2000" b="1" dirty="0" err="1" smtClean="0">
                <a:solidFill>
                  <a:srgbClr val="FFFF00"/>
                </a:solidFill>
              </a:rPr>
              <a:t>Konstruksinya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relatif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kecil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berfungsi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untuk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menampung</a:t>
            </a:r>
            <a:r>
              <a:rPr lang="en-US" sz="2000" b="1" dirty="0" smtClean="0">
                <a:solidFill>
                  <a:srgbClr val="FFFF00"/>
                </a:solidFill>
              </a:rPr>
              <a:t> air </a:t>
            </a:r>
            <a:r>
              <a:rPr lang="en-US" sz="2000" b="1" dirty="0" err="1" smtClean="0">
                <a:solidFill>
                  <a:srgbClr val="FFFF00"/>
                </a:solidFill>
              </a:rPr>
              <a:t>hujan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dari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atas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atap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ini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mirip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dengan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impluviums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Romawi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untuk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membatasi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jumlah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sinar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matahari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masuk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gedung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sebagai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ventilasi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untuk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pertukaran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udara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 algn="just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2.  </a:t>
            </a:r>
            <a:r>
              <a:rPr lang="en-US" sz="2000" b="1" dirty="0" err="1" smtClean="0">
                <a:solidFill>
                  <a:srgbClr val="FFFF00"/>
                </a:solidFill>
              </a:rPr>
              <a:t>Bangunan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yang </a:t>
            </a:r>
            <a:r>
              <a:rPr lang="en-US" sz="2000" b="1" dirty="0" err="1" smtClean="0">
                <a:solidFill>
                  <a:srgbClr val="FFFF00"/>
                </a:solidFill>
              </a:rPr>
              <a:t>menghadap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selatan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bagian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belakang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bersifat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pribadi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dengan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pencahayaan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sinar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matahari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lebih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tinggi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dikhusukan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untuk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anggota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keuarga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lebih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tua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atau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untuk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kamar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leluhur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</a:rPr>
              <a:t>Bangunan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menghadap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timur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barat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umumnya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untuk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anggota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keluarga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lebih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muda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sedangkan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bangunan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dekat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bagian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depan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biasanya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untuk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pegawai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pembantu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 algn="just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just">
              <a:buAutoNum type="arabicPeriod" startAt="3"/>
            </a:pPr>
            <a:r>
              <a:rPr lang="en-US" sz="2000" b="1" dirty="0" err="1" smtClean="0">
                <a:solidFill>
                  <a:srgbClr val="FFFF00"/>
                </a:solidFill>
              </a:rPr>
              <a:t>Bangunan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yang </a:t>
            </a:r>
            <a:r>
              <a:rPr lang="en-US" sz="2000" b="1" dirty="0" err="1" smtClean="0">
                <a:solidFill>
                  <a:srgbClr val="FFFF00"/>
                </a:solidFill>
              </a:rPr>
              <a:t>menghadap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depan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belakang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komplek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digunakan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terutama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untuk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kamar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perayaan</a:t>
            </a:r>
            <a:r>
              <a:rPr lang="en-US" sz="2000" b="1" dirty="0" smtClean="0">
                <a:solidFill>
                  <a:srgbClr val="FFFF00"/>
                </a:solidFill>
              </a:rPr>
              <a:t> ritual 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untuk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penempatan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ruang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leluhur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</a:rPr>
              <a:t>Dalam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beberapa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kompleks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halaman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halaman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tengah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bangunannya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dianggap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lebih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penting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daripada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sekelilingnya</a:t>
            </a:r>
            <a:r>
              <a:rPr lang="en-US" sz="2000" b="1" dirty="0" smtClean="0">
                <a:solidFill>
                  <a:srgbClr val="FFFF00"/>
                </a:solidFill>
              </a:rPr>
              <a:t>, yang </a:t>
            </a:r>
            <a:r>
              <a:rPr lang="en-US" sz="2000" b="1" dirty="0" err="1" smtClean="0">
                <a:solidFill>
                  <a:srgbClr val="FFFF00"/>
                </a:solidFill>
              </a:rPr>
              <a:t>terakhir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biasanya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digunakan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sebagai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tempat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penyimpanan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atau</a:t>
            </a:r>
            <a:r>
              <a:rPr lang="en-US" sz="2000" b="1" dirty="0" smtClean="0">
                <a:solidFill>
                  <a:srgbClr val="FFFF00"/>
                </a:solidFill>
              </a:rPr>
              <a:t>  </a:t>
            </a:r>
            <a:r>
              <a:rPr lang="en-US" sz="2000" b="1" dirty="0" err="1" smtClean="0">
                <a:solidFill>
                  <a:srgbClr val="FFFF00"/>
                </a:solidFill>
              </a:rPr>
              <a:t>kamar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budak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atau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dapur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 algn="just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/>
            </a:r>
            <a:br>
              <a:rPr lang="en-US" sz="2000" b="1" dirty="0" smtClean="0">
                <a:solidFill>
                  <a:srgbClr val="FFFF00"/>
                </a:solidFill>
              </a:rPr>
            </a:b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</a:rPr>
              <a:t>Penggunaan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warna-warna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tertentu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angka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arah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mata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angin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dalam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arsitektur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tradisional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Cina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mencerminkan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kepercayaan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dalam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ciri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khasnya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di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mana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sifat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suatu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hal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dapat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sepenuhnya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terkandung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dalam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bentuk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sendiri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r>
              <a:rPr lang="en-US" b="1" dirty="0" err="1" smtClean="0">
                <a:solidFill>
                  <a:srgbClr val="FFFF00"/>
                </a:solidFill>
              </a:rPr>
              <a:t>Meskipun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tradisi</a:t>
            </a:r>
            <a:r>
              <a:rPr lang="en-US" b="1" dirty="0" smtClean="0">
                <a:solidFill>
                  <a:srgbClr val="FFFF00"/>
                </a:solidFill>
              </a:rPr>
              <a:t> Barat </a:t>
            </a:r>
            <a:r>
              <a:rPr lang="en-US" b="1" dirty="0" err="1" smtClean="0">
                <a:solidFill>
                  <a:srgbClr val="FFFF00"/>
                </a:solidFill>
              </a:rPr>
              <a:t>secara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bertahap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mengembangkan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kepustakaan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arsitektur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sedikit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ditulis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tentang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masalah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Cina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teks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awal</a:t>
            </a:r>
            <a:r>
              <a:rPr lang="en-US" b="1" dirty="0" smtClean="0">
                <a:solidFill>
                  <a:srgbClr val="FFFF00"/>
                </a:solidFill>
              </a:rPr>
              <a:t>, yang </a:t>
            </a:r>
            <a:r>
              <a:rPr lang="en-US" b="1" dirty="0" err="1" smtClean="0">
                <a:solidFill>
                  <a:srgbClr val="FFFF00"/>
                </a:solidFill>
              </a:rPr>
              <a:t>Kaogongji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tidak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pernah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diperdebatkan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just"/>
            <a:r>
              <a:rPr lang="en-US" b="1" dirty="0" err="1" smtClean="0">
                <a:solidFill>
                  <a:srgbClr val="FFFF00"/>
                </a:solidFill>
              </a:rPr>
              <a:t>Namun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ide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tentang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harmoni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kosmis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tatanan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kota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biasanya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mereka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tafsirkan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tingkat</a:t>
            </a:r>
            <a:r>
              <a:rPr lang="en-US" b="1" dirty="0" smtClean="0">
                <a:solidFill>
                  <a:srgbClr val="FFFF00"/>
                </a:solidFill>
              </a:rPr>
              <a:t> yang paling </a:t>
            </a:r>
            <a:r>
              <a:rPr lang="en-US" b="1" dirty="0" err="1" smtClean="0">
                <a:solidFill>
                  <a:srgbClr val="FFFF00"/>
                </a:solidFill>
              </a:rPr>
              <a:t>dasar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sehingga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reproduksi</a:t>
            </a:r>
            <a:r>
              <a:rPr lang="en-US" b="1" dirty="0" smtClean="0">
                <a:solidFill>
                  <a:srgbClr val="FFFF00"/>
                </a:solidFill>
              </a:rPr>
              <a:t> "yang ideal" </a:t>
            </a:r>
            <a:r>
              <a:rPr lang="en-US" b="1" dirty="0" err="1" smtClean="0">
                <a:solidFill>
                  <a:srgbClr val="FFFF00"/>
                </a:solidFill>
              </a:rPr>
              <a:t>kota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besar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tidak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pernah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ada</a:t>
            </a:r>
            <a:r>
              <a:rPr lang="en-US" b="1" dirty="0" smtClean="0">
                <a:solidFill>
                  <a:srgbClr val="FFFF00"/>
                </a:solidFill>
              </a:rPr>
              <a:t>. Beijing yang </a:t>
            </a:r>
            <a:r>
              <a:rPr lang="en-US" b="1" dirty="0" err="1" smtClean="0">
                <a:solidFill>
                  <a:srgbClr val="FFFF00"/>
                </a:solidFill>
              </a:rPr>
              <a:t>direkonstruksi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sepanjang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abad</a:t>
            </a:r>
            <a:r>
              <a:rPr lang="en-US" b="1" dirty="0" smtClean="0">
                <a:solidFill>
                  <a:srgbClr val="FFFF00"/>
                </a:solidFill>
              </a:rPr>
              <a:t> 15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16 </a:t>
            </a:r>
            <a:r>
              <a:rPr lang="en-US" b="1" dirty="0" err="1" smtClean="0">
                <a:solidFill>
                  <a:srgbClr val="FFFF00"/>
                </a:solidFill>
              </a:rPr>
              <a:t>tetap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menjadi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salah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satu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contoh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terbaik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perencanaan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kota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Cina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tradisional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KONSTRUKSI ARSITEKTUR CHINA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691063"/>
          </a:xfrm>
        </p:spPr>
        <p:txBody>
          <a:bodyPr/>
          <a:lstStyle/>
          <a:p>
            <a:pPr algn="just"/>
            <a:r>
              <a:rPr lang="en-US" sz="1600" b="1" dirty="0" smtClean="0"/>
              <a:t>Material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bangunan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utama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arsitektur</a:t>
            </a:r>
            <a:r>
              <a:rPr lang="en-US" sz="1600" b="1" dirty="0" smtClean="0"/>
              <a:t>  </a:t>
            </a:r>
            <a:r>
              <a:rPr lang="en-US" sz="1600" b="1" dirty="0" err="1" smtClean="0"/>
              <a:t>tradional</a:t>
            </a:r>
            <a:r>
              <a:rPr lang="en-US" sz="1600" b="1" dirty="0" smtClean="0"/>
              <a:t> China </a:t>
            </a:r>
            <a:r>
              <a:rPr lang="en-US" sz="1600" b="1" dirty="0" err="1" smtClean="0"/>
              <a:t>berupa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kayu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batu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bata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batu</a:t>
            </a:r>
            <a:r>
              <a:rPr lang="en-US" sz="1600" b="1" dirty="0" smtClean="0"/>
              <a:t>.</a:t>
            </a:r>
          </a:p>
          <a:p>
            <a:pPr algn="just"/>
            <a:r>
              <a:rPr lang="en-US" sz="1600" b="1" dirty="0" smtClean="0"/>
              <a:t>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err="1" smtClean="0"/>
              <a:t>Bangunan</a:t>
            </a:r>
            <a:r>
              <a:rPr lang="en-US" sz="1600" b="1" dirty="0" smtClean="0"/>
              <a:t> pagoda </a:t>
            </a:r>
            <a:r>
              <a:rPr lang="en-US" sz="1600" b="1" dirty="0" err="1" smtClean="0"/>
              <a:t>tertua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pernah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kayu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masih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bertahan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hingga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kini</a:t>
            </a:r>
            <a:r>
              <a:rPr lang="en-US" sz="1600" b="1" dirty="0" smtClean="0"/>
              <a:t>  </a:t>
            </a:r>
            <a:r>
              <a:rPr lang="en-US" sz="1600" b="1" dirty="0" err="1" smtClean="0"/>
              <a:t>berlokasi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Ying County Shanxi. </a:t>
            </a:r>
            <a:r>
              <a:rPr lang="en-US" sz="1600" b="1" dirty="0" err="1" smtClean="0"/>
              <a:t>Sementara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penggunaan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batu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sebagai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bangunan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arsitektur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adat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Cina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dapat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dilihat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beberapa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bagian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purba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dari</a:t>
            </a:r>
            <a:r>
              <a:rPr lang="en-US" sz="1600" b="1" dirty="0" smtClean="0"/>
              <a:t> </a:t>
            </a:r>
            <a:r>
              <a:rPr lang="en-US" sz="1600" b="1" i="1" dirty="0" err="1" smtClean="0"/>
              <a:t>Tembok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Besar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Cina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sedangkan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batu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dinding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besar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sekarang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adalah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renovasi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dari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Dinasti</a:t>
            </a:r>
            <a:r>
              <a:rPr lang="en-US" sz="1600" b="1" dirty="0" smtClean="0"/>
              <a:t> Ming (1368-1644 ).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57200"/>
            <a:ext cx="4038600" cy="369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343400"/>
            <a:ext cx="487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4800"/>
            <a:ext cx="3465513" cy="6248400"/>
          </a:xfrm>
        </p:spPr>
        <p:txBody>
          <a:bodyPr>
            <a:normAutofit/>
          </a:bodyPr>
          <a:lstStyle/>
          <a:p>
            <a:r>
              <a:rPr lang="en-US" b="1" i="1" dirty="0" err="1" smtClean="0"/>
              <a:t>Pondasi</a:t>
            </a:r>
            <a:r>
              <a:rPr lang="en-US" b="1" dirty="0" smtClean="0"/>
              <a:t>, </a:t>
            </a:r>
            <a:r>
              <a:rPr lang="en-US" b="1" dirty="0" err="1" smtClean="0"/>
              <a:t>digunakan</a:t>
            </a:r>
            <a:r>
              <a:rPr lang="en-US" b="1" dirty="0" smtClean="0"/>
              <a:t> </a:t>
            </a:r>
            <a:r>
              <a:rPr lang="en-US" b="1" dirty="0" err="1" smtClean="0"/>
              <a:t>pondasi</a:t>
            </a:r>
            <a:r>
              <a:rPr lang="en-US" b="1" dirty="0" smtClean="0"/>
              <a:t> </a:t>
            </a:r>
            <a:r>
              <a:rPr lang="en-US" b="1" dirty="0" err="1" smtClean="0"/>
              <a:t>umpak</a:t>
            </a:r>
            <a:r>
              <a:rPr lang="en-US" b="1" dirty="0" smtClean="0"/>
              <a:t>.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bangunan</a:t>
            </a:r>
            <a:r>
              <a:rPr lang="en-US" b="1" dirty="0" smtClean="0"/>
              <a:t> </a:t>
            </a:r>
            <a:r>
              <a:rPr lang="en-US" b="1" dirty="0" err="1" smtClean="0"/>
              <a:t>kelas</a:t>
            </a:r>
            <a:r>
              <a:rPr lang="en-US" b="1" dirty="0" smtClean="0"/>
              <a:t> </a:t>
            </a:r>
            <a:r>
              <a:rPr lang="en-US" b="1" dirty="0" err="1" smtClean="0"/>
              <a:t>atas</a:t>
            </a:r>
            <a:r>
              <a:rPr lang="en-US" b="1" dirty="0" smtClean="0"/>
              <a:t>, </a:t>
            </a:r>
            <a:r>
              <a:rPr lang="en-US" b="1" dirty="0" err="1" smtClean="0"/>
              <a:t>pondasi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dihiasi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ukiran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pPr algn="just"/>
            <a:r>
              <a:rPr lang="en-US" b="1" dirty="0" err="1" smtClean="0"/>
              <a:t>Struktural</a:t>
            </a:r>
            <a:r>
              <a:rPr lang="en-US" b="1" dirty="0" smtClean="0"/>
              <a:t> </a:t>
            </a:r>
            <a:r>
              <a:rPr lang="en-US" b="1" dirty="0" err="1" smtClean="0"/>
              <a:t>balok</a:t>
            </a:r>
            <a:r>
              <a:rPr lang="en-US" b="1" dirty="0" smtClean="0"/>
              <a:t> </a:t>
            </a:r>
            <a:r>
              <a:rPr lang="en-US" b="1" dirty="0" err="1" smtClean="0"/>
              <a:t>kayu</a:t>
            </a:r>
            <a:r>
              <a:rPr lang="en-US" b="1" dirty="0" smtClean="0"/>
              <a:t>, </a:t>
            </a:r>
            <a:r>
              <a:rPr lang="en-US" b="1" dirty="0" err="1" smtClean="0"/>
              <a:t>digunakan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tiang-tiang</a:t>
            </a:r>
            <a:r>
              <a:rPr lang="en-US" b="1" dirty="0" smtClean="0"/>
              <a:t> </a:t>
            </a:r>
            <a:r>
              <a:rPr lang="en-US" b="1" dirty="0" err="1" smtClean="0"/>
              <a:t>utama</a:t>
            </a:r>
            <a:r>
              <a:rPr lang="en-US" b="1" dirty="0" smtClean="0"/>
              <a:t>, </a:t>
            </a:r>
            <a:r>
              <a:rPr lang="en-US" b="1" dirty="0" err="1" smtClean="0"/>
              <a:t>kontruksi</a:t>
            </a:r>
            <a:r>
              <a:rPr lang="en-US" b="1" dirty="0" smtClean="0"/>
              <a:t> </a:t>
            </a:r>
            <a:r>
              <a:rPr lang="en-US" b="1" dirty="0" err="1" smtClean="0"/>
              <a:t>atap</a:t>
            </a:r>
            <a:r>
              <a:rPr lang="en-US" b="1" dirty="0" smtClean="0"/>
              <a:t>. </a:t>
            </a:r>
            <a:r>
              <a:rPr lang="en-US" b="1" dirty="0" err="1" smtClean="0"/>
              <a:t>Balok-balok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biasanya</a:t>
            </a:r>
            <a:r>
              <a:rPr lang="en-US" b="1" dirty="0" smtClean="0"/>
              <a:t> </a:t>
            </a:r>
            <a:r>
              <a:rPr lang="en-US" b="1" dirty="0" err="1" smtClean="0"/>
              <a:t>diekspos</a:t>
            </a:r>
            <a:r>
              <a:rPr lang="en-US" b="1" dirty="0" smtClean="0"/>
              <a:t>, yang </a:t>
            </a: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bagian</a:t>
            </a:r>
            <a:r>
              <a:rPr lang="en-US" b="1" dirty="0" smtClean="0"/>
              <a:t> </a:t>
            </a:r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dekoratif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pPr algn="just"/>
            <a:r>
              <a:rPr lang="en-US" b="1" i="1" dirty="0" err="1" smtClean="0"/>
              <a:t>Sambungan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Struktural</a:t>
            </a:r>
            <a:r>
              <a:rPr lang="en-US" b="1" dirty="0" smtClean="0"/>
              <a:t>,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lubang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pen, </a:t>
            </a:r>
            <a:r>
              <a:rPr lang="en-US" b="1" dirty="0" err="1" smtClean="0"/>
              <a:t>sambungan</a:t>
            </a:r>
            <a:r>
              <a:rPr lang="en-US" b="1" dirty="0" smtClean="0"/>
              <a:t> </a:t>
            </a:r>
            <a:r>
              <a:rPr lang="en-US" b="1" dirty="0" err="1" smtClean="0"/>
              <a:t>lurus</a:t>
            </a:r>
            <a:r>
              <a:rPr lang="en-US" b="1" dirty="0" smtClean="0"/>
              <a:t> </a:t>
            </a:r>
            <a:r>
              <a:rPr lang="en-US" b="1" dirty="0" err="1" smtClean="0"/>
              <a:t>berkait</a:t>
            </a:r>
            <a:r>
              <a:rPr lang="en-US" b="1" dirty="0" smtClean="0"/>
              <a:t>, </a:t>
            </a:r>
            <a:r>
              <a:rPr lang="en-US" b="1" dirty="0" err="1" smtClean="0"/>
              <a:t>sambungan</a:t>
            </a:r>
            <a:r>
              <a:rPr lang="en-US" b="1" dirty="0" smtClean="0"/>
              <a:t> </a:t>
            </a:r>
            <a:r>
              <a:rPr lang="en-US" b="1" dirty="0" err="1" smtClean="0"/>
              <a:t>ekor</a:t>
            </a:r>
            <a:r>
              <a:rPr lang="en-US" b="1" dirty="0" smtClean="0"/>
              <a:t> </a:t>
            </a:r>
            <a:r>
              <a:rPr lang="en-US" b="1" dirty="0" err="1" smtClean="0"/>
              <a:t>burung</a:t>
            </a:r>
            <a:r>
              <a:rPr lang="en-US" b="1" dirty="0" smtClean="0"/>
              <a:t>, </a:t>
            </a:r>
            <a:r>
              <a:rPr lang="en-US" b="1" dirty="0" err="1" smtClean="0"/>
              <a:t>kemudian</a:t>
            </a:r>
            <a:r>
              <a:rPr lang="en-US" b="1" dirty="0" smtClean="0"/>
              <a:t> </a:t>
            </a:r>
            <a:r>
              <a:rPr lang="en-US" b="1" dirty="0" err="1" smtClean="0"/>
              <a:t>dipasak</a:t>
            </a:r>
            <a:r>
              <a:rPr lang="en-US" b="1" dirty="0" smtClean="0"/>
              <a:t> (</a:t>
            </a:r>
            <a:r>
              <a:rPr lang="en-US" b="1" dirty="0" err="1" smtClean="0"/>
              <a:t>bukan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paku</a:t>
            </a:r>
            <a:r>
              <a:rPr lang="en-US" b="1" dirty="0" smtClean="0"/>
              <a:t>).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penggunaan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, </a:t>
            </a:r>
            <a:r>
              <a:rPr lang="en-US" b="1" dirty="0" err="1" smtClean="0"/>
              <a:t>bangunan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bersifat</a:t>
            </a:r>
            <a:r>
              <a:rPr lang="en-US" b="1" dirty="0" smtClean="0"/>
              <a:t> </a:t>
            </a:r>
            <a:r>
              <a:rPr lang="en-US" b="1" dirty="0" err="1" smtClean="0"/>
              <a:t>fleksibal</a:t>
            </a:r>
            <a:r>
              <a:rPr lang="en-US" b="1" dirty="0" smtClean="0"/>
              <a:t> yang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menyerap</a:t>
            </a:r>
            <a:r>
              <a:rPr lang="en-US" b="1" dirty="0" smtClean="0"/>
              <a:t> </a:t>
            </a:r>
            <a:r>
              <a:rPr lang="en-US" b="1" dirty="0" err="1" smtClean="0"/>
              <a:t>guncangan</a:t>
            </a:r>
            <a:r>
              <a:rPr lang="en-US" b="1" dirty="0" smtClean="0"/>
              <a:t>, </a:t>
            </a:r>
            <a:r>
              <a:rPr lang="en-US" b="1" dirty="0" err="1" smtClean="0"/>
              <a:t>getaran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gerakan</a:t>
            </a:r>
            <a:r>
              <a:rPr lang="en-US" b="1" dirty="0" smtClean="0"/>
              <a:t> </a:t>
            </a:r>
            <a:r>
              <a:rPr lang="en-US" b="1" dirty="0" err="1" smtClean="0"/>
              <a:t>tanah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gempa</a:t>
            </a:r>
            <a:r>
              <a:rPr lang="en-US" b="1" dirty="0" smtClean="0"/>
              <a:t> </a:t>
            </a:r>
            <a:r>
              <a:rPr lang="en-US" b="1" dirty="0" err="1" smtClean="0"/>
              <a:t>bumi</a:t>
            </a:r>
            <a:r>
              <a:rPr lang="en-US" b="1" dirty="0" smtClean="0"/>
              <a:t> </a:t>
            </a:r>
            <a:r>
              <a:rPr lang="en-US" b="1" dirty="0" err="1" smtClean="0"/>
              <a:t>tanpa</a:t>
            </a:r>
            <a:r>
              <a:rPr lang="en-US" b="1" dirty="0" smtClean="0"/>
              <a:t> </a:t>
            </a:r>
            <a:r>
              <a:rPr lang="en-US" b="1" dirty="0" err="1" smtClean="0"/>
              <a:t>kerusakan</a:t>
            </a:r>
            <a:r>
              <a:rPr lang="en-US" b="1" dirty="0" smtClean="0"/>
              <a:t> </a:t>
            </a:r>
            <a:r>
              <a:rPr lang="en-US" b="1" dirty="0" err="1" smtClean="0"/>
              <a:t>signifikan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strukturnya</a:t>
            </a:r>
            <a:r>
              <a:rPr lang="en-US" b="1" dirty="0" smtClean="0"/>
              <a:t>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i="1" dirty="0" err="1" smtClean="0"/>
              <a:t>Atap</a:t>
            </a:r>
            <a:r>
              <a:rPr lang="en-US" b="1" dirty="0" smtClean="0"/>
              <a:t>, </a:t>
            </a:r>
            <a:r>
              <a:rPr lang="en-US" b="1" dirty="0" err="1" smtClean="0"/>
              <a:t>kebanyakan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sudut</a:t>
            </a:r>
            <a:r>
              <a:rPr lang="en-US" b="1" dirty="0" smtClean="0"/>
              <a:t> </a:t>
            </a:r>
            <a:r>
              <a:rPr lang="en-US" b="1" dirty="0" err="1" smtClean="0"/>
              <a:t>kemiringan</a:t>
            </a:r>
            <a:r>
              <a:rPr lang="en-US" b="1" dirty="0" smtClean="0"/>
              <a:t> yang </a:t>
            </a:r>
            <a:r>
              <a:rPr lang="en-US" b="1" dirty="0" err="1" smtClean="0"/>
              <a:t>cukup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r>
              <a:rPr lang="en-US" b="1" dirty="0" smtClean="0"/>
              <a:t> (model gabled), </a:t>
            </a:r>
            <a:r>
              <a:rPr lang="en-US" b="1" dirty="0" err="1" smtClean="0"/>
              <a:t>kadang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atap</a:t>
            </a:r>
            <a:r>
              <a:rPr lang="en-US" b="1" dirty="0" smtClean="0"/>
              <a:t> </a:t>
            </a:r>
            <a:r>
              <a:rPr lang="en-US" b="1" dirty="0" err="1" smtClean="0"/>
              <a:t>tunggal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bertumpuk</a:t>
            </a:r>
            <a:r>
              <a:rPr lang="en-US" b="1" dirty="0" smtClean="0"/>
              <a:t>.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bangunan</a:t>
            </a:r>
            <a:r>
              <a:rPr lang="en-US" b="1" dirty="0" smtClean="0"/>
              <a:t>  </a:t>
            </a:r>
            <a:r>
              <a:rPr lang="en-US" b="1" dirty="0" err="1" smtClean="0"/>
              <a:t>orang</a:t>
            </a:r>
            <a:r>
              <a:rPr lang="en-US" b="1" dirty="0" smtClean="0"/>
              <a:t> </a:t>
            </a:r>
            <a:r>
              <a:rPr lang="en-US" b="1" dirty="0" err="1" smtClean="0"/>
              <a:t>kaya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agama, </a:t>
            </a:r>
            <a:r>
              <a:rPr lang="en-US" b="1" dirty="0" err="1" smtClean="0"/>
              <a:t>biasanya</a:t>
            </a:r>
            <a:r>
              <a:rPr lang="en-US" b="1" dirty="0" smtClean="0"/>
              <a:t> </a:t>
            </a:r>
            <a:r>
              <a:rPr lang="en-US" b="1" dirty="0" err="1" smtClean="0"/>
              <a:t>atap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lengkungan</a:t>
            </a:r>
            <a:r>
              <a:rPr lang="en-US" b="1" dirty="0" smtClean="0"/>
              <a:t> yang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puncak</a:t>
            </a:r>
            <a:r>
              <a:rPr lang="en-US" b="1" dirty="0" smtClean="0"/>
              <a:t> </a:t>
            </a:r>
            <a:r>
              <a:rPr lang="en-US" b="1" dirty="0" err="1" smtClean="0"/>
              <a:t>atap</a:t>
            </a:r>
            <a:r>
              <a:rPr lang="en-US" b="1" dirty="0" smtClean="0"/>
              <a:t> </a:t>
            </a:r>
            <a:r>
              <a:rPr lang="en-US" b="1" dirty="0" err="1" smtClean="0"/>
              <a:t>dihiasi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patung-patung</a:t>
            </a:r>
            <a:r>
              <a:rPr lang="en-US" b="1" dirty="0" smtClean="0"/>
              <a:t> </a:t>
            </a:r>
            <a:r>
              <a:rPr lang="en-US" b="1" dirty="0" err="1" smtClean="0"/>
              <a:t>keramik</a:t>
            </a:r>
            <a:r>
              <a:rPr lang="en-US" b="1" dirty="0" smtClean="0"/>
              <a:t>. </a:t>
            </a:r>
            <a:r>
              <a:rPr lang="en-US" b="1" dirty="0" err="1" smtClean="0"/>
              <a:t>Selain</a:t>
            </a:r>
            <a:r>
              <a:rPr lang="en-US" b="1" dirty="0" smtClean="0"/>
              <a:t> </a:t>
            </a:r>
            <a:r>
              <a:rPr lang="en-US" b="1" dirty="0" err="1" smtClean="0"/>
              <a:t>berfungsi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hiasan</a:t>
            </a:r>
            <a:r>
              <a:rPr lang="en-US" b="1" dirty="0" smtClean="0"/>
              <a:t>, </a:t>
            </a:r>
            <a:r>
              <a:rPr lang="en-US" b="1" dirty="0" err="1" smtClean="0"/>
              <a:t>hiasan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 </a:t>
            </a:r>
            <a:r>
              <a:rPr lang="en-US" b="1" dirty="0" err="1" smtClean="0"/>
              <a:t>berfungsi</a:t>
            </a:r>
            <a:r>
              <a:rPr lang="en-US" b="1" dirty="0" smtClean="0"/>
              <a:t> </a:t>
            </a:r>
            <a:r>
              <a:rPr lang="en-US" b="1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  </a:t>
            </a:r>
            <a:r>
              <a:rPr lang="en-US" b="1" dirty="0" err="1" smtClean="0"/>
              <a:t>stabilitas</a:t>
            </a:r>
            <a:r>
              <a:rPr lang="en-US" b="1" dirty="0" smtClean="0"/>
              <a:t> </a:t>
            </a:r>
            <a:r>
              <a:rPr lang="en-US" b="1" dirty="0" err="1" smtClean="0"/>
              <a:t>atap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5" name="Content Placeholder 4" descr="http://4.bp.blogspot.com/-a9FhY_1Mgx4/UkMBuVBqATI/AAAAAAAABs0/iWZ31_ibmzY/s320/369px-Yingzao_Fashi_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81401" y="304800"/>
            <a:ext cx="22859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4.bp.blogspot.com/-bJee2--rgu0/UkMHUUOBdmI/AAAAAAAABtc/xkbpg_QJfO4/s320/index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04800"/>
            <a:ext cx="2819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1.bp.blogspot.com/-I9NWkb0vKmI/UkMHm6PycVI/AAAAAAAABtk/mh0yiMzPFrk/s200/hiasan+puncak+atap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5052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4.bp.blogspot.com/-zvWGKIpbdB8/UkMHsJ5onVI/AAAAAAAABts/9g_Xqu8pXHQ/s200/hiasan+puncak+atap+1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5105400"/>
            <a:ext cx="281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3352800"/>
            <a:ext cx="2362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RUMAH VERNAKULAR CHINA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813299"/>
          </a:xfrm>
        </p:spPr>
        <p:txBody>
          <a:bodyPr>
            <a:noAutofit/>
          </a:bodyPr>
          <a:lstStyle/>
          <a:p>
            <a:r>
              <a:rPr lang="en-US" sz="1600" b="1" dirty="0" err="1" smtClean="0"/>
              <a:t>Rumah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vernakular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Cina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Cina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dibagi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atas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beberapa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tipe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seperti</a:t>
            </a:r>
            <a:r>
              <a:rPr lang="en-US" sz="1600" b="1" dirty="0" smtClean="0"/>
              <a:t> </a:t>
            </a:r>
            <a:r>
              <a:rPr lang="en-US" sz="1600" b="1" dirty="0" smtClean="0"/>
              <a:t>: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• </a:t>
            </a:r>
            <a:r>
              <a:rPr lang="en-US" sz="1600" b="1" dirty="0" err="1" smtClean="0"/>
              <a:t>Rumah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ruang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terbuka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persegi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sebelah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utara</a:t>
            </a:r>
            <a:r>
              <a:rPr lang="en-US" sz="1600" b="1" dirty="0" smtClean="0"/>
              <a:t> China (</a:t>
            </a:r>
            <a:r>
              <a:rPr lang="en-US" sz="1600" b="1" dirty="0" err="1" smtClean="0"/>
              <a:t>siheyuan</a:t>
            </a:r>
            <a:r>
              <a:rPr lang="en-US" sz="1600" b="1" dirty="0" smtClean="0"/>
              <a:t>) </a:t>
            </a:r>
            <a:br>
              <a:rPr lang="en-US" sz="1600" b="1" dirty="0" smtClean="0"/>
            </a:br>
            <a:r>
              <a:rPr lang="en-US" sz="1600" b="1" dirty="0" smtClean="0"/>
              <a:t>• </a:t>
            </a:r>
            <a:r>
              <a:rPr lang="en-US" sz="1600" b="1" dirty="0" err="1" smtClean="0"/>
              <a:t>Arsitektur</a:t>
            </a:r>
            <a:r>
              <a:rPr lang="en-US" sz="1600" b="1" dirty="0" smtClean="0"/>
              <a:t> subterranean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wilayah</a:t>
            </a:r>
            <a:r>
              <a:rPr lang="en-US" sz="1600" b="1" dirty="0" smtClean="0"/>
              <a:t> loess </a:t>
            </a:r>
            <a:r>
              <a:rPr lang="en-US" sz="1600" b="1" dirty="0" err="1" smtClean="0"/>
              <a:t>seperti</a:t>
            </a:r>
            <a:r>
              <a:rPr lang="en-US" sz="1600" b="1" dirty="0" smtClean="0"/>
              <a:t> Shanxi, Shaanxi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provinsi</a:t>
            </a:r>
            <a:r>
              <a:rPr lang="en-US" sz="1600" b="1" dirty="0" smtClean="0"/>
              <a:t> Henan.</a:t>
            </a:r>
            <a:br>
              <a:rPr lang="en-US" sz="1600" b="1" dirty="0" smtClean="0"/>
            </a:br>
            <a:r>
              <a:rPr lang="en-US" sz="1600" b="1" dirty="0" smtClean="0"/>
              <a:t>• </a:t>
            </a:r>
            <a:r>
              <a:rPr lang="en-US" sz="1600" b="1" dirty="0" err="1" smtClean="0"/>
              <a:t>Arsitektur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konstruksi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kayu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sebelah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barat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barat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daya</a:t>
            </a:r>
            <a:r>
              <a:rPr lang="en-US" sz="1600" b="1" dirty="0" smtClean="0"/>
              <a:t> China</a:t>
            </a:r>
            <a:br>
              <a:rPr lang="en-US" sz="1600" b="1" dirty="0" smtClean="0"/>
            </a:br>
            <a:r>
              <a:rPr lang="en-US" sz="1600" b="1" dirty="0" smtClean="0"/>
              <a:t>• </a:t>
            </a:r>
            <a:r>
              <a:rPr lang="en-US" sz="1600" b="1" dirty="0" err="1" smtClean="0"/>
              <a:t>Konstruksi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kayu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sebelah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timur</a:t>
            </a:r>
            <a:r>
              <a:rPr lang="en-US" sz="1600" b="1" dirty="0" smtClean="0"/>
              <a:t> china </a:t>
            </a:r>
            <a:br>
              <a:rPr lang="en-US" sz="1600" b="1" dirty="0" smtClean="0"/>
            </a:br>
            <a:r>
              <a:rPr lang="en-US" sz="1600" b="1" dirty="0" smtClean="0"/>
              <a:t>• </a:t>
            </a:r>
            <a:r>
              <a:rPr lang="en-US" sz="1600" b="1" dirty="0" err="1" smtClean="0"/>
              <a:t>Arsitektur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liat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kayu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Hakka (Fujian), Guangdong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Jiangxi </a:t>
            </a:r>
            <a:br>
              <a:rPr lang="en-US" sz="1600" b="1" dirty="0" smtClean="0"/>
            </a:br>
            <a:r>
              <a:rPr lang="en-US" sz="1600" b="1" dirty="0" smtClean="0"/>
              <a:t>• </a:t>
            </a:r>
            <a:r>
              <a:rPr lang="en-US" sz="1600" b="1" dirty="0" err="1" smtClean="0"/>
              <a:t>Batu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bata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kayu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bangunan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batu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sepanjang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selatan</a:t>
            </a:r>
            <a:r>
              <a:rPr lang="en-US" sz="1600" b="1" dirty="0" smtClean="0"/>
              <a:t> China.</a:t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b="1" dirty="0"/>
          </a:p>
        </p:txBody>
      </p:sp>
      <p:pic>
        <p:nvPicPr>
          <p:cNvPr id="12" name="Content Placeholder 11" descr="http://3.bp.blogspot.com/-MKDpbwAA7OY/UkMRJI1fIxI/AAAAAAAABuI/7nK_P_NBv2Y/s320/c01s01i0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57200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1.bp.blogspot.com/--6RPSOvUy10/UkMVnCfIVlI/AAAAAAAABug/W2-JUtr3Gms/s200/c01s01i12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0" y="3276600"/>
            <a:ext cx="4610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PENGGOLONGAN CHINA UNTUK ARSITEKTUR MELIPUTI 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4114800" cy="46910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• </a:t>
            </a:r>
            <a:r>
              <a:rPr lang="en-US" sz="2000" b="1" dirty="0" err="1" smtClean="0"/>
              <a:t>lou</a:t>
            </a:r>
            <a:r>
              <a:rPr lang="en-US" sz="2000" b="1" dirty="0" smtClean="0"/>
              <a:t> ( Multistory </a:t>
            </a:r>
            <a:r>
              <a:rPr lang="en-US" sz="2000" b="1" dirty="0" err="1" smtClean="0"/>
              <a:t>bangunan</a:t>
            </a:r>
            <a:r>
              <a:rPr lang="en-US" sz="2000" b="1" dirty="0" smtClean="0"/>
              <a:t>)</a:t>
            </a:r>
            <a:br>
              <a:rPr lang="en-US" sz="2000" b="1" dirty="0" smtClean="0"/>
            </a:br>
            <a:r>
              <a:rPr lang="en-US" sz="2000" b="1" dirty="0" smtClean="0"/>
              <a:t>• tai ( </a:t>
            </a:r>
            <a:r>
              <a:rPr lang="en-US" sz="2000" b="1" dirty="0" err="1" smtClean="0"/>
              <a:t>teras</a:t>
            </a:r>
            <a:r>
              <a:rPr lang="en-US" sz="2000" b="1" dirty="0" smtClean="0"/>
              <a:t>)</a:t>
            </a:r>
            <a:br>
              <a:rPr lang="en-US" sz="2000" b="1" dirty="0" smtClean="0"/>
            </a:br>
            <a:r>
              <a:rPr lang="en-US" sz="2000" b="1" dirty="0" smtClean="0"/>
              <a:t>• ting ( </a:t>
            </a:r>
            <a:r>
              <a:rPr lang="en-US" sz="2000" b="1" dirty="0" err="1" smtClean="0"/>
              <a:t>paviliun</a:t>
            </a:r>
            <a:r>
              <a:rPr lang="en-US" sz="2000" b="1" dirty="0" smtClean="0"/>
              <a:t>)</a:t>
            </a:r>
            <a:br>
              <a:rPr lang="en-US" sz="2000" b="1" dirty="0" smtClean="0"/>
            </a:br>
            <a:r>
              <a:rPr lang="en-US" sz="2000" b="1" dirty="0" smtClean="0"/>
              <a:t>• </a:t>
            </a:r>
            <a:r>
              <a:rPr lang="en-US" sz="2000" b="1" dirty="0" err="1" smtClean="0"/>
              <a:t>ge</a:t>
            </a:r>
            <a:r>
              <a:rPr lang="en-US" sz="2000" b="1" dirty="0" smtClean="0"/>
              <a:t> (Two-Story </a:t>
            </a:r>
            <a:r>
              <a:rPr lang="en-US" sz="2000" b="1" dirty="0" err="1" smtClean="0"/>
              <a:t>paviliun</a:t>
            </a:r>
            <a:r>
              <a:rPr lang="en-US" sz="2000" b="1" dirty="0" smtClean="0"/>
              <a:t>)</a:t>
            </a:r>
            <a:br>
              <a:rPr lang="en-US" sz="2000" b="1" dirty="0" smtClean="0"/>
            </a:br>
            <a:r>
              <a:rPr lang="en-US" sz="2000" b="1" dirty="0" smtClean="0"/>
              <a:t>• </a:t>
            </a:r>
            <a:r>
              <a:rPr lang="en-US" sz="2000" b="1" dirty="0" err="1" smtClean="0"/>
              <a:t>ta</a:t>
            </a:r>
            <a:r>
              <a:rPr lang="en-US" sz="2000" b="1" dirty="0" smtClean="0"/>
              <a:t> ( Pagoda </a:t>
            </a:r>
            <a:r>
              <a:rPr lang="en-US" sz="2000" b="1" dirty="0" err="1" smtClean="0"/>
              <a:t>Cina</a:t>
            </a:r>
            <a:r>
              <a:rPr lang="en-US" sz="2000" b="1" dirty="0" smtClean="0"/>
              <a:t>)</a:t>
            </a:r>
            <a:br>
              <a:rPr lang="en-US" sz="2000" b="1" dirty="0" smtClean="0"/>
            </a:br>
            <a:r>
              <a:rPr lang="en-US" sz="2000" b="1" dirty="0" smtClean="0"/>
              <a:t>• </a:t>
            </a:r>
            <a:r>
              <a:rPr lang="en-US" sz="2000" b="1" dirty="0" err="1" smtClean="0"/>
              <a:t>xuan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beranda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Jendela</a:t>
            </a:r>
            <a:r>
              <a:rPr lang="en-US" sz="2000" b="1" dirty="0" smtClean="0"/>
              <a:t>)</a:t>
            </a:r>
            <a:br>
              <a:rPr lang="en-US" sz="2000" b="1" dirty="0" smtClean="0"/>
            </a:br>
            <a:r>
              <a:rPr lang="en-US" sz="2000" b="1" dirty="0" smtClean="0"/>
              <a:t>• </a:t>
            </a:r>
            <a:r>
              <a:rPr lang="en-US" sz="2000" b="1" dirty="0" err="1" smtClean="0"/>
              <a:t>xie</a:t>
            </a:r>
            <a:r>
              <a:rPr lang="en-US" sz="2000" b="1" dirty="0" smtClean="0"/>
              <a:t> ( </a:t>
            </a:r>
            <a:r>
              <a:rPr lang="en-US" sz="2000" b="1" dirty="0" err="1" smtClean="0"/>
              <a:t>Paviliun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rumah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teras</a:t>
            </a:r>
            <a:r>
              <a:rPr lang="en-US" sz="2000" b="1" dirty="0" smtClean="0"/>
              <a:t>)</a:t>
            </a:r>
            <a:br>
              <a:rPr lang="en-US" sz="2000" b="1" dirty="0" smtClean="0"/>
            </a:br>
            <a:r>
              <a:rPr lang="en-US" sz="2000" b="1" dirty="0" smtClean="0"/>
              <a:t>• </a:t>
            </a:r>
            <a:r>
              <a:rPr lang="en-US" sz="2000" b="1" dirty="0" err="1" smtClean="0"/>
              <a:t>wu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Ruang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sepanjang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koridor</a:t>
            </a:r>
            <a:r>
              <a:rPr lang="en-US" sz="2000" b="1" dirty="0" smtClean="0"/>
              <a:t>)</a:t>
            </a:r>
          </a:p>
          <a:p>
            <a:endParaRPr lang="en-US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810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5814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555</Words>
  <Application>Microsoft Office PowerPoint</Application>
  <PresentationFormat>On-screen Show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ARSITEKTUR CHINA</vt:lpstr>
      <vt:lpstr>CIRI KHAS ARSITEKTUR CHINA</vt:lpstr>
      <vt:lpstr>Layout ruang tertutup pada arsitektur tradisional China terbagi atas : </vt:lpstr>
      <vt:lpstr>PHILOSOFI ARSITEKTUR CHINA</vt:lpstr>
      <vt:lpstr>Slide 5</vt:lpstr>
      <vt:lpstr>KONSTRUKSI ARSITEKTUR CHINA</vt:lpstr>
      <vt:lpstr>Slide 7</vt:lpstr>
      <vt:lpstr>RUMAH VERNAKULAR CHINA</vt:lpstr>
      <vt:lpstr>PENGGOLONGAN CHINA UNTUK ARSITEKTUR MELIPUTI :</vt:lpstr>
      <vt:lpstr>Slide 10</vt:lpstr>
      <vt:lpstr>Slide 11</vt:lpstr>
      <vt:lpstr>ATAP ARSITEKTUR CHINA</vt:lpstr>
      <vt:lpstr>ARSITEKTUR TERKENAL DI DUNIA</vt:lpstr>
      <vt:lpstr>Slide 14</vt:lpstr>
      <vt:lpstr>Slide 15</vt:lpstr>
      <vt:lpstr>RAGAM HIAS ARSITEKTUR CHINA</vt:lpstr>
      <vt:lpstr>Slide 17</vt:lpstr>
      <vt:lpstr>Slide 18</vt:lpstr>
      <vt:lpstr>KELENTENG-KUIL-VIHARA</vt:lpstr>
      <vt:lpstr>Slide 20</vt:lpstr>
      <vt:lpstr>GERBANG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ARSITEKTUR CHINA</dc:title>
  <dc:creator>TOSHIBA</dc:creator>
  <cp:lastModifiedBy>TOSHIBA</cp:lastModifiedBy>
  <cp:revision>27</cp:revision>
  <dcterms:created xsi:type="dcterms:W3CDTF">2015-05-29T02:46:43Z</dcterms:created>
  <dcterms:modified xsi:type="dcterms:W3CDTF">2015-06-30T03:13:24Z</dcterms:modified>
</cp:coreProperties>
</file>