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59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766E-E55B-455B-A7E2-2414F8AB898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0B0F-AE4E-4753-938E-57320DE7F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3.bp.blogspot.com/_FbrkfgLXvXo/SdDE7p4yMgI/AAAAAAAAAQk/4N1e0qDrS_w/s1600/18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FbrkfgLXvXo/SdDKibZH3SI/AAAAAAAAARE/oRWdDX27Fsg/s1600/2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ARSITEKTUR ROMAWI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: INA TRIESNA BUDIANI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6. AMPHITEATER</a:t>
            </a:r>
          </a:p>
          <a:p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 double Theatre,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ellips</a:t>
            </a:r>
            <a:r>
              <a:rPr lang="en-US" b="1" dirty="0"/>
              <a:t>, </a:t>
            </a:r>
            <a:r>
              <a:rPr lang="en-US" b="1" dirty="0" err="1"/>
              <a:t>fungsinya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pacuan</a:t>
            </a:r>
            <a:r>
              <a:rPr lang="en-US" b="1" dirty="0"/>
              <a:t> </a:t>
            </a:r>
            <a:r>
              <a:rPr lang="en-US" b="1" dirty="0" err="1"/>
              <a:t>kuda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balap</a:t>
            </a:r>
            <a:r>
              <a:rPr lang="en-US" b="1" dirty="0"/>
              <a:t> </a:t>
            </a:r>
            <a:r>
              <a:rPr lang="en-US" b="1" dirty="0" err="1"/>
              <a:t>lari</a:t>
            </a:r>
            <a:r>
              <a:rPr lang="en-US" b="1" dirty="0"/>
              <a:t>. 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konstruksi</a:t>
            </a:r>
            <a:r>
              <a:rPr lang="en-US" b="1" dirty="0"/>
              <a:t>:</a:t>
            </a:r>
          </a:p>
          <a:p>
            <a:r>
              <a:rPr lang="en-US" b="1" dirty="0"/>
              <a:t>§  </a:t>
            </a:r>
            <a:r>
              <a:rPr lang="en-US" b="1" dirty="0" err="1"/>
              <a:t>Pondasi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lava (</a:t>
            </a:r>
            <a:r>
              <a:rPr lang="en-US" b="1" dirty="0" err="1"/>
              <a:t>puzolana</a:t>
            </a:r>
            <a:r>
              <a:rPr lang="en-US" b="1" dirty="0"/>
              <a:t>)</a:t>
            </a:r>
          </a:p>
          <a:p>
            <a:r>
              <a:rPr lang="en-US" b="1" dirty="0"/>
              <a:t>§  </a:t>
            </a:r>
            <a:r>
              <a:rPr lang="en-US" b="1" dirty="0" err="1"/>
              <a:t>Dinding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tufa</a:t>
            </a:r>
            <a:endParaRPr lang="en-US" b="1" dirty="0"/>
          </a:p>
          <a:p>
            <a:r>
              <a:rPr lang="en-US" b="1" dirty="0"/>
              <a:t>§  </a:t>
            </a:r>
            <a:r>
              <a:rPr lang="en-US" b="1" dirty="0" err="1"/>
              <a:t>Pelengkung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/</a:t>
            </a:r>
            <a:r>
              <a:rPr lang="en-US" b="1" dirty="0" err="1"/>
              <a:t>atap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memakai</a:t>
            </a:r>
            <a:r>
              <a:rPr lang="en-US" b="1" dirty="0"/>
              <a:t> </a:t>
            </a:r>
            <a:r>
              <a:rPr lang="en-US" b="1" dirty="0" err="1"/>
              <a:t>batu</a:t>
            </a:r>
            <a:r>
              <a:rPr lang="en-US" b="1" dirty="0"/>
              <a:t> </a:t>
            </a:r>
            <a:r>
              <a:rPr lang="en-US" b="1" dirty="0" err="1"/>
              <a:t>pumuse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batu</a:t>
            </a:r>
            <a:r>
              <a:rPr lang="en-US" b="1" dirty="0"/>
              <a:t> </a:t>
            </a:r>
            <a:r>
              <a:rPr lang="en-US" b="1" dirty="0" err="1"/>
              <a:t>ringan</a:t>
            </a:r>
            <a:r>
              <a:rPr lang="en-US" b="1" dirty="0"/>
              <a:t>.</a:t>
            </a:r>
          </a:p>
          <a:p>
            <a:r>
              <a:rPr lang="en-US" b="1" dirty="0" err="1"/>
              <a:t>Contoh</a:t>
            </a:r>
            <a:r>
              <a:rPr lang="en-US" b="1" dirty="0"/>
              <a:t> Amphitheatre </a:t>
            </a:r>
            <a:r>
              <a:rPr lang="en-US" b="1" dirty="0" err="1"/>
              <a:t>di</a:t>
            </a:r>
            <a:r>
              <a:rPr lang="en-US" b="1" dirty="0"/>
              <a:t> Arles, Gallia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menampung</a:t>
            </a:r>
            <a:r>
              <a:rPr lang="en-US" b="1" dirty="0"/>
              <a:t> ±26.000 </a:t>
            </a:r>
            <a:r>
              <a:rPr lang="en-US" b="1" dirty="0" err="1"/>
              <a:t>orang</a:t>
            </a:r>
            <a:r>
              <a:rPr lang="en-US" b="1" dirty="0"/>
              <a:t> </a:t>
            </a:r>
            <a:r>
              <a:rPr lang="en-US" b="1" dirty="0" err="1"/>
              <a:t>penonton</a:t>
            </a:r>
            <a:r>
              <a:rPr lang="en-US" b="1" dirty="0"/>
              <a:t>.</a:t>
            </a:r>
          </a:p>
          <a:p>
            <a:endParaRPr lang="en-US" b="1" dirty="0"/>
          </a:p>
        </p:txBody>
      </p:sp>
      <p:pic>
        <p:nvPicPr>
          <p:cNvPr id="4098" name="Picture 2" descr="D:\INA-GLOBAL I\PICTURES\4596366762_6747d8d730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04800"/>
            <a:ext cx="4800600" cy="3140170"/>
          </a:xfrm>
          <a:prstGeom prst="rect">
            <a:avLst/>
          </a:prstGeom>
          <a:noFill/>
        </p:spPr>
      </p:pic>
      <p:pic>
        <p:nvPicPr>
          <p:cNvPr id="4099" name="Picture 3" descr="D:\INA-GLOBAL I\PICTURES\71defff0c7fd24661584ab36ad2054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81400"/>
            <a:ext cx="4800600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b="1" dirty="0" smtClean="0"/>
              <a:t>7. AQUADUC</a:t>
            </a:r>
          </a:p>
          <a:p>
            <a:pPr algn="just"/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saluran</a:t>
            </a:r>
            <a:r>
              <a:rPr lang="en-US" b="1" dirty="0"/>
              <a:t> air yang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perpaduan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keahlian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keanggunan</a:t>
            </a:r>
            <a:r>
              <a:rPr lang="en-US" b="1" dirty="0"/>
              <a:t> </a:t>
            </a:r>
            <a:r>
              <a:rPr lang="en-US" b="1" dirty="0" err="1"/>
              <a:t>arsitektur</a:t>
            </a:r>
            <a:r>
              <a:rPr lang="en-US" b="1" dirty="0"/>
              <a:t>. Air </a:t>
            </a:r>
            <a:r>
              <a:rPr lang="en-US" b="1" dirty="0" err="1"/>
              <a:t>disalurkan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kota</a:t>
            </a:r>
            <a:r>
              <a:rPr lang="en-US" b="1" dirty="0"/>
              <a:t> </a:t>
            </a:r>
            <a:r>
              <a:rPr lang="en-US" b="1" dirty="0" err="1"/>
              <a:t>sedemikian</a:t>
            </a:r>
            <a:r>
              <a:rPr lang="en-US" b="1" dirty="0"/>
              <a:t> </a:t>
            </a:r>
            <a:r>
              <a:rPr lang="en-US" b="1" dirty="0" err="1"/>
              <a:t>banyaknya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seolah-olah</a:t>
            </a:r>
            <a:r>
              <a:rPr lang="en-US" b="1" dirty="0"/>
              <a:t> </a:t>
            </a:r>
            <a:r>
              <a:rPr lang="en-US" b="1" dirty="0" err="1"/>
              <a:t>sungai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yang </a:t>
            </a:r>
            <a:r>
              <a:rPr lang="en-US" b="1" dirty="0" err="1"/>
              <a:t>mengalir</a:t>
            </a:r>
            <a:r>
              <a:rPr lang="en-US" b="1" dirty="0"/>
              <a:t> </a:t>
            </a:r>
            <a:r>
              <a:rPr lang="en-US" b="1" dirty="0" err="1"/>
              <a:t>memasuki</a:t>
            </a:r>
            <a:r>
              <a:rPr lang="en-US" b="1" dirty="0"/>
              <a:t> </a:t>
            </a:r>
            <a:r>
              <a:rPr lang="en-US" b="1" dirty="0" err="1"/>
              <a:t>kota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gorong-gorong</a:t>
            </a:r>
            <a:r>
              <a:rPr lang="en-US" b="1" dirty="0"/>
              <a:t>.</a:t>
            </a:r>
          </a:p>
          <a:p>
            <a:pPr algn="just"/>
            <a:r>
              <a:rPr lang="en-US" b="1" dirty="0"/>
              <a:t>Air </a:t>
            </a:r>
            <a:r>
              <a:rPr lang="en-US" b="1" dirty="0" err="1"/>
              <a:t>mengalir</a:t>
            </a:r>
            <a:r>
              <a:rPr lang="en-US" b="1" dirty="0"/>
              <a:t> </a:t>
            </a:r>
            <a:r>
              <a:rPr lang="en-US" b="1" dirty="0" err="1"/>
              <a:t>turun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permukaan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permukaan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rendah</a:t>
            </a:r>
            <a:r>
              <a:rPr lang="en-US" b="1" dirty="0"/>
              <a:t>,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saluran</a:t>
            </a:r>
            <a:r>
              <a:rPr lang="en-US" b="1" dirty="0"/>
              <a:t> </a:t>
            </a:r>
            <a:r>
              <a:rPr lang="en-US" b="1" dirty="0" err="1"/>
              <a:t>beton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 </a:t>
            </a:r>
            <a:r>
              <a:rPr lang="en-US" b="1" dirty="0" err="1"/>
              <a:t>aquaduc</a:t>
            </a:r>
            <a:r>
              <a:rPr lang="en-US" b="1" dirty="0"/>
              <a:t> (Vitruvius </a:t>
            </a:r>
            <a:r>
              <a:rPr lang="en-US" b="1" dirty="0" err="1"/>
              <a:t>menyarankan</a:t>
            </a:r>
            <a:r>
              <a:rPr lang="en-US" b="1" dirty="0"/>
              <a:t> </a:t>
            </a:r>
            <a:r>
              <a:rPr lang="en-US" b="1" dirty="0" err="1"/>
              <a:t>supaya</a:t>
            </a:r>
            <a:r>
              <a:rPr lang="en-US" b="1" dirty="0"/>
              <a:t> </a:t>
            </a:r>
            <a:r>
              <a:rPr lang="en-US" b="1" dirty="0" err="1"/>
              <a:t>saluran</a:t>
            </a:r>
            <a:r>
              <a:rPr lang="en-US" b="1" dirty="0"/>
              <a:t> </a:t>
            </a:r>
            <a:r>
              <a:rPr lang="en-US" b="1" dirty="0" err="1"/>
              <a:t>diturunkan</a:t>
            </a:r>
            <a:r>
              <a:rPr lang="en-US" b="1" dirty="0"/>
              <a:t> 15 cm </a:t>
            </a:r>
            <a:r>
              <a:rPr lang="en-US" b="1" dirty="0" err="1"/>
              <a:t>setiap</a:t>
            </a:r>
            <a:r>
              <a:rPr lang="en-US" b="1" dirty="0"/>
              <a:t> 30,5 cm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dirty="0" err="1"/>
              <a:t>akuaduk</a:t>
            </a:r>
            <a:r>
              <a:rPr lang="en-US" b="1" dirty="0"/>
              <a:t>).</a:t>
            </a:r>
          </a:p>
          <a:p>
            <a:pPr algn="just"/>
            <a:endParaRPr lang="en-US" b="1" dirty="0"/>
          </a:p>
        </p:txBody>
      </p:sp>
      <p:pic>
        <p:nvPicPr>
          <p:cNvPr id="5" name="Picture 6" descr="rome_pontdug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04801"/>
            <a:ext cx="5111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INA-GLOBAL I\PICTURES\Roman-Aquedu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657600"/>
            <a:ext cx="5105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ARSITEKTUR ROMAWI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05200" y="1219200"/>
            <a:ext cx="5410200" cy="53340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US" sz="5600" dirty="0">
                <a:latin typeface="Arial" pitchFamily="34" charset="0"/>
                <a:cs typeface="Arial" pitchFamily="34" charset="0"/>
              </a:rPr>
              <a:t>KARAKTERISTIK ARSITEKTUR ROMAWI </a:t>
            </a:r>
          </a:p>
          <a:p>
            <a:pPr algn="just"/>
            <a:r>
              <a:rPr lang="en-US" sz="5600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maju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Yunani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pembuatan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saluran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pembuatan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busur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lengkung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5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600" dirty="0" err="1">
                <a:latin typeface="Arial" pitchFamily="34" charset="0"/>
                <a:cs typeface="Arial" pitchFamily="34" charset="0"/>
              </a:rPr>
              <a:t>Penafsiran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makna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segi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kompleks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pengaruhnya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aktifitas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struktur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social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kemasyarakatan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seringkali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diperingati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upacara-upacara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pesta-pesta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 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5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600" dirty="0" err="1">
                <a:latin typeface="Arial" pitchFamily="34" charset="0"/>
                <a:cs typeface="Arial" pitchFamily="34" charset="0"/>
              </a:rPr>
              <a:t>Konsep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penataan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landscape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perkotaan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dirancang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integratif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selalu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berorientasi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kedalan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luas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demikian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sebaliknya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5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600" dirty="0" err="1">
                <a:latin typeface="Arial" pitchFamily="34" charset="0"/>
                <a:cs typeface="Arial" pitchFamily="34" charset="0"/>
              </a:rPr>
              <a:t>Konsep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menekankan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ekspresi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arsitektural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interior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5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60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bangunan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monumental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mengutamakan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kesan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agung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Ekspresi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arsitekturnya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terungkapkan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peralihan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artikulasi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detail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5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56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arsitektur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mengesankan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keanggunan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formal yang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berorientasi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birokratik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tersusun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sistematik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praktis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variatif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600" dirty="0" err="1">
                <a:latin typeface="Arial" pitchFamily="34" charset="0"/>
                <a:cs typeface="Arial" pitchFamily="34" charset="0"/>
              </a:rPr>
              <a:t>langgam</a:t>
            </a:r>
            <a:r>
              <a:rPr lang="en-US" sz="5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1029" name="Picture 5" descr="D:\INA-GLOBAL I\PICTURES\arsitektur-romaw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3200400" cy="266700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28600" y="1219201"/>
            <a:ext cx="3276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Konsep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arsitektur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Romawi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mencerminkan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segi-segi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praktis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yaitu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Kekokohan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Keamanan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Kenyamanan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Trebuchet MS" pitchFamily="34" charset="0"/>
              </a:rPr>
              <a:t>Dalam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arsitektur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Romawi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lebih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condong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pada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arsitektur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publik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dapat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dimanfaatkan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secara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praktis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en-US" dirty="0" err="1" smtClean="0">
                <a:latin typeface="Trebuchet MS" pitchFamily="34" charset="0"/>
              </a:rPr>
              <a:t>Mereka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membuat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gedung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pertemuan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umum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pemandian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teater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istana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gerbang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kemenangan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tugu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peringatan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en-US" dirty="0" err="1" smtClean="0">
                <a:latin typeface="Trebuchet MS" pitchFamily="34" charset="0"/>
              </a:rPr>
              <a:t>Mereka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juga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menciptakan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jalan-jalan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menghubungkan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wilayahnya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amat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luas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serta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proyek-proyek</a:t>
            </a:r>
            <a:r>
              <a:rPr lang="en-US" dirty="0" smtClean="0">
                <a:latin typeface="Trebuchet MS" pitchFamily="34" charset="0"/>
              </a:rPr>
              <a:t> lain </a:t>
            </a:r>
            <a:r>
              <a:rPr lang="en-US" dirty="0" err="1" smtClean="0">
                <a:latin typeface="Trebuchet MS" pitchFamily="34" charset="0"/>
              </a:rPr>
              <a:t>seperti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saluran</a:t>
            </a:r>
            <a:r>
              <a:rPr lang="en-US" dirty="0" smtClean="0">
                <a:latin typeface="Trebuchet MS" pitchFamily="34" charset="0"/>
              </a:rPr>
              <a:t> air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pembuangan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S</a:t>
            </a:r>
            <a:r>
              <a:rPr lang="id-ID" dirty="0" smtClean="0">
                <a:latin typeface="Trebuchet MS" pitchFamily="34" charset="0"/>
              </a:rPr>
              <a:t>eni bangunan Romawi telah menjadi salah satu karya yang sangat mencerminkan situasi kemasyarakatan dan individu dari bangsa Romawi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err="1" smtClean="0">
                <a:latin typeface="Trebuchet MS" pitchFamily="34" charset="0"/>
              </a:rPr>
              <a:t>Elemen-elemen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arsitektur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Romawi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banyak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meneruskan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seni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budaya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Etrusca</a:t>
            </a:r>
            <a:r>
              <a:rPr lang="en-US" dirty="0" smtClean="0">
                <a:latin typeface="Trebuchet MS" pitchFamily="34" charset="0"/>
              </a:rPr>
              <a:t>, yang </a:t>
            </a:r>
            <a:r>
              <a:rPr lang="en-US" dirty="0" err="1" smtClean="0">
                <a:latin typeface="Trebuchet MS" pitchFamily="34" charset="0"/>
              </a:rPr>
              <a:t>merupakan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akar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seni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budaya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Romawi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Kuno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serta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adaptasi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seni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arsitektur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Yunani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Kuno</a:t>
            </a:r>
            <a:r>
              <a:rPr lang="en-US" dirty="0" smtClean="0">
                <a:latin typeface="Trebuchet MS" pitchFamily="34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rebuchet MS" pitchFamily="34" charset="0"/>
              </a:rPr>
              <a:t>Bangsa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Romawi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mengembangkan</a:t>
            </a:r>
            <a:r>
              <a:rPr lang="en-US" dirty="0" smtClean="0">
                <a:latin typeface="Trebuchet MS" pitchFamily="34" charset="0"/>
              </a:rPr>
              <a:t> program </a:t>
            </a:r>
            <a:r>
              <a:rPr lang="en-US" dirty="0" err="1" smtClean="0">
                <a:latin typeface="Trebuchet MS" pitchFamily="34" charset="0"/>
              </a:rPr>
              <a:t>pembangunan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maju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yaitu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dengan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menggunakan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beton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suatu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inovasi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memungkinkan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pembangunan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cepat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skala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besar</a:t>
            </a:r>
            <a:r>
              <a:rPr lang="en-US" dirty="0" smtClean="0">
                <a:latin typeface="Trebuchet MS" pitchFamily="34" charset="0"/>
              </a:rPr>
              <a:t>. 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Arch (</a:t>
            </a:r>
            <a:r>
              <a:rPr lang="en-US" dirty="0" err="1" smtClean="0">
                <a:latin typeface="Trebuchet MS" pitchFamily="34" charset="0"/>
              </a:rPr>
              <a:t>lengkungan</a:t>
            </a:r>
            <a:r>
              <a:rPr lang="en-US" dirty="0" smtClean="0">
                <a:latin typeface="Trebuchet MS" pitchFamily="34" charset="0"/>
              </a:rPr>
              <a:t>) </a:t>
            </a:r>
            <a:r>
              <a:rPr lang="en-US" dirty="0" err="1" smtClean="0">
                <a:latin typeface="Trebuchet MS" pitchFamily="34" charset="0"/>
              </a:rPr>
              <a:t>menjadi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elemen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penting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dalam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arsitektur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karena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dengan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lengkungan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tersebut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berkembanglah</a:t>
            </a:r>
            <a:r>
              <a:rPr lang="en-US" dirty="0" smtClean="0">
                <a:latin typeface="Trebuchet MS" pitchFamily="34" charset="0"/>
              </a:rPr>
              <a:t> barrel vault, groin vault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kubah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4" descr="arch con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1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1" y="4941888"/>
            <a:ext cx="4324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1" y="2514601"/>
            <a:ext cx="1828800" cy="1904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BANGUNAN-BANGUNAN MASSA ROMAWI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PEMANDIAN/THERMAE</a:t>
            </a:r>
          </a:p>
          <a:p>
            <a:pPr algn="just"/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pemandian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yang </a:t>
            </a:r>
            <a:r>
              <a:rPr lang="en-US" b="1" dirty="0" err="1"/>
              <a:t>serba</a:t>
            </a:r>
            <a:r>
              <a:rPr lang="en-US" b="1" dirty="0"/>
              <a:t> </a:t>
            </a:r>
            <a:r>
              <a:rPr lang="en-US" b="1" dirty="0" err="1"/>
              <a:t>lengkap</a:t>
            </a:r>
            <a:r>
              <a:rPr lang="en-US" b="1" dirty="0"/>
              <a:t>, yang </a:t>
            </a:r>
            <a:r>
              <a:rPr lang="en-US" b="1" dirty="0" err="1"/>
              <a:t>dikembangkan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 Gymnasium </a:t>
            </a:r>
            <a:r>
              <a:rPr lang="en-US" b="1" dirty="0" err="1"/>
              <a:t>Yunani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pusat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social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kaum</a:t>
            </a:r>
            <a:r>
              <a:rPr lang="en-US" b="1" dirty="0"/>
              <a:t> </a:t>
            </a:r>
            <a:r>
              <a:rPr lang="en-US" b="1" dirty="0" err="1"/>
              <a:t>bangsawan</a:t>
            </a:r>
            <a:r>
              <a:rPr lang="en-US" b="1" dirty="0"/>
              <a:t> (</a:t>
            </a:r>
            <a:r>
              <a:rPr lang="en-US" b="1" dirty="0" err="1"/>
              <a:t>kelas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). </a:t>
            </a:r>
            <a:r>
              <a:rPr lang="en-US" b="1" dirty="0" err="1"/>
              <a:t>Bangunannya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mewah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rekreasi</a:t>
            </a:r>
            <a:r>
              <a:rPr lang="en-US" b="1" dirty="0"/>
              <a:t>, </a:t>
            </a:r>
            <a:r>
              <a:rPr lang="en-US" b="1" dirty="0" err="1"/>
              <a:t>santai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melepas</a:t>
            </a:r>
            <a:r>
              <a:rPr lang="en-US" b="1" dirty="0"/>
              <a:t> </a:t>
            </a:r>
            <a:r>
              <a:rPr lang="en-US" b="1" dirty="0" err="1"/>
              <a:t>penat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pemakaian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r>
              <a:rPr lang="en-US" b="1" dirty="0"/>
              <a:t> </a:t>
            </a:r>
            <a:r>
              <a:rPr lang="en-US" b="1" dirty="0" err="1"/>
              <a:t>batu</a:t>
            </a:r>
            <a:r>
              <a:rPr lang="en-US" b="1" dirty="0"/>
              <a:t> </a:t>
            </a:r>
            <a:r>
              <a:rPr lang="en-US" b="1" dirty="0" err="1"/>
              <a:t>sabak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system </a:t>
            </a:r>
            <a:r>
              <a:rPr lang="en-US" b="1" dirty="0" err="1"/>
              <a:t>lantai</a:t>
            </a:r>
            <a:r>
              <a:rPr lang="en-US" b="1" dirty="0"/>
              <a:t> double. Agar </a:t>
            </a:r>
            <a:r>
              <a:rPr lang="en-US" b="1" dirty="0" err="1"/>
              <a:t>kondisi</a:t>
            </a:r>
            <a:r>
              <a:rPr lang="en-US" b="1" dirty="0"/>
              <a:t> thermal </a:t>
            </a:r>
            <a:r>
              <a:rPr lang="en-US" b="1" dirty="0" err="1"/>
              <a:t>ruang</a:t>
            </a:r>
            <a:r>
              <a:rPr lang="en-US" b="1" dirty="0"/>
              <a:t> yang </a:t>
            </a:r>
            <a:r>
              <a:rPr lang="en-US" b="1" dirty="0" err="1"/>
              <a:t>diinginkan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tercapai</a:t>
            </a:r>
            <a:r>
              <a:rPr lang="en-US" b="1" dirty="0"/>
              <a:t>.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fasilitas</a:t>
            </a:r>
            <a:r>
              <a:rPr lang="en-US" b="1" dirty="0"/>
              <a:t> : </a:t>
            </a:r>
          </a:p>
          <a:p>
            <a:pPr algn="just"/>
            <a:r>
              <a:rPr lang="en-US" b="1" dirty="0"/>
              <a:t>§  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Frigidarium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kolam</a:t>
            </a:r>
            <a:r>
              <a:rPr lang="en-US" b="1" dirty="0"/>
              <a:t> air </a:t>
            </a:r>
            <a:r>
              <a:rPr lang="en-US" b="1" dirty="0" err="1"/>
              <a:t>dingin</a:t>
            </a:r>
            <a:endParaRPr lang="en-US" b="1" dirty="0"/>
          </a:p>
          <a:p>
            <a:pPr algn="just"/>
            <a:r>
              <a:rPr lang="en-US" b="1" dirty="0"/>
              <a:t>§  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Tepidarium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kolam</a:t>
            </a:r>
            <a:r>
              <a:rPr lang="en-US" b="1" dirty="0"/>
              <a:t> air </a:t>
            </a:r>
            <a:r>
              <a:rPr lang="en-US" b="1" dirty="0" err="1"/>
              <a:t>panas</a:t>
            </a:r>
            <a:endParaRPr lang="en-US" b="1" dirty="0"/>
          </a:p>
          <a:p>
            <a:pPr algn="just"/>
            <a:r>
              <a:rPr lang="en-US" b="1" dirty="0"/>
              <a:t>§  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Calidarium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mandi</a:t>
            </a:r>
            <a:r>
              <a:rPr lang="en-US" b="1" dirty="0"/>
              <a:t> </a:t>
            </a:r>
            <a:r>
              <a:rPr lang="en-US" b="1" dirty="0" err="1"/>
              <a:t>uap</a:t>
            </a:r>
            <a:endParaRPr lang="en-US" b="1" dirty="0"/>
          </a:p>
          <a:p>
            <a:pPr algn="just"/>
            <a:r>
              <a:rPr lang="en-US" b="1" dirty="0"/>
              <a:t>§  </a:t>
            </a:r>
            <a:r>
              <a:rPr lang="en-US" b="1" dirty="0" err="1"/>
              <a:t>Perpustakaan</a:t>
            </a:r>
            <a:endParaRPr lang="en-US" b="1" dirty="0"/>
          </a:p>
          <a:p>
            <a:pPr algn="just"/>
            <a:r>
              <a:rPr lang="en-US" b="1" dirty="0"/>
              <a:t>§  Gymnasium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senam</a:t>
            </a:r>
            <a:endParaRPr lang="en-US" b="1" dirty="0"/>
          </a:p>
          <a:p>
            <a:pPr algn="just"/>
            <a:r>
              <a:rPr lang="en-US" b="1" dirty="0"/>
              <a:t>§  </a:t>
            </a:r>
            <a:r>
              <a:rPr lang="en-US" b="1" dirty="0" err="1"/>
              <a:t>Gedung</a:t>
            </a:r>
            <a:r>
              <a:rPr lang="en-US" b="1" dirty="0"/>
              <a:t> </a:t>
            </a:r>
            <a:r>
              <a:rPr lang="en-US" b="1" dirty="0" err="1"/>
              <a:t>Olah</a:t>
            </a:r>
            <a:r>
              <a:rPr lang="en-US" b="1" dirty="0"/>
              <a:t> raga, </a:t>
            </a:r>
            <a:r>
              <a:rPr lang="en-US" b="1" dirty="0" err="1"/>
              <a:t>toko</a:t>
            </a:r>
            <a:r>
              <a:rPr lang="en-US" b="1" dirty="0"/>
              <a:t>, </a:t>
            </a:r>
            <a:r>
              <a:rPr lang="en-US" b="1" dirty="0" err="1"/>
              <a:t>kantor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penginapan</a:t>
            </a:r>
            <a:r>
              <a:rPr lang="en-US" b="1" dirty="0"/>
              <a:t>.</a:t>
            </a:r>
          </a:p>
          <a:p>
            <a:pPr algn="just"/>
            <a:r>
              <a:rPr lang="en-US" b="1" dirty="0" err="1"/>
              <a:t>Pemandian</a:t>
            </a:r>
            <a:r>
              <a:rPr lang="en-US" b="1" dirty="0"/>
              <a:t> yang </a:t>
            </a:r>
            <a:r>
              <a:rPr lang="en-US" b="1" dirty="0" err="1"/>
              <a:t>terbaik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terbesar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lengkap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 </a:t>
            </a:r>
            <a:r>
              <a:rPr lang="en-US" b="1" dirty="0" err="1"/>
              <a:t>Thermae</a:t>
            </a:r>
            <a:r>
              <a:rPr lang="en-US" b="1" dirty="0"/>
              <a:t> Caracalla (</a:t>
            </a:r>
            <a:r>
              <a:rPr lang="en-US" b="1" dirty="0" err="1"/>
              <a:t>dibangun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KaisarCaracalla</a:t>
            </a:r>
            <a:r>
              <a:rPr lang="en-US" b="1" dirty="0"/>
              <a:t>)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abad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3 </a:t>
            </a:r>
            <a:r>
              <a:rPr lang="en-US" b="1" dirty="0" err="1"/>
              <a:t>Masehi</a:t>
            </a:r>
            <a:r>
              <a:rPr lang="en-US" b="1" dirty="0"/>
              <a:t> (AD)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212-216 </a:t>
            </a:r>
            <a:r>
              <a:rPr lang="en-US" b="1" dirty="0" err="1"/>
              <a:t>masehi</a:t>
            </a:r>
            <a:r>
              <a:rPr lang="en-US" b="1" dirty="0"/>
              <a:t>, yang </a:t>
            </a:r>
            <a:r>
              <a:rPr lang="en-US" b="1" dirty="0" err="1"/>
              <a:t>meliputi</a:t>
            </a:r>
            <a:r>
              <a:rPr lang="en-US" b="1" dirty="0"/>
              <a:t> </a:t>
            </a:r>
            <a:r>
              <a:rPr lang="en-US" b="1" dirty="0" err="1"/>
              <a:t>bangunan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/>
              <a:t>tampung</a:t>
            </a:r>
            <a:r>
              <a:rPr lang="en-US" b="1" dirty="0"/>
              <a:t> 1600 </a:t>
            </a:r>
            <a:r>
              <a:rPr lang="en-US" b="1" dirty="0" err="1"/>
              <a:t>orang</a:t>
            </a:r>
            <a:r>
              <a:rPr lang="en-US" b="1" dirty="0"/>
              <a:t> </a:t>
            </a:r>
            <a:r>
              <a:rPr lang="en-US" b="1" dirty="0" err="1"/>
              <a:t>pemandi</a:t>
            </a:r>
            <a:r>
              <a:rPr lang="en-US" b="1" dirty="0"/>
              <a:t>.</a:t>
            </a:r>
          </a:p>
          <a:p>
            <a:pPr algn="just"/>
            <a:r>
              <a:rPr lang="en-US" b="1" dirty="0"/>
              <a:t>Air yang </a:t>
            </a:r>
            <a:r>
              <a:rPr lang="en-US" b="1" dirty="0" err="1"/>
              <a:t>dialirkan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gunung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akuaduk</a:t>
            </a:r>
            <a:r>
              <a:rPr lang="en-US" b="1" dirty="0"/>
              <a:t> </a:t>
            </a:r>
            <a:r>
              <a:rPr lang="en-US" b="1" dirty="0" err="1"/>
              <a:t>ribuan</a:t>
            </a:r>
            <a:r>
              <a:rPr lang="en-US" b="1" dirty="0"/>
              <a:t> liter </a:t>
            </a:r>
            <a:r>
              <a:rPr lang="en-US" b="1" dirty="0" err="1"/>
              <a:t>banyaknya</a:t>
            </a:r>
            <a:r>
              <a:rPr lang="en-US" b="1" dirty="0"/>
              <a:t> </a:t>
            </a:r>
            <a:r>
              <a:rPr lang="en-US" b="1" dirty="0" err="1"/>
              <a:t>sedangkan</a:t>
            </a:r>
            <a:r>
              <a:rPr lang="en-US" b="1" dirty="0"/>
              <a:t> air </a:t>
            </a:r>
            <a:r>
              <a:rPr lang="en-US" b="1" dirty="0" err="1"/>
              <a:t>untuk</a:t>
            </a:r>
            <a:r>
              <a:rPr lang="en-US" b="1" dirty="0"/>
              <a:t> </a:t>
            </a:r>
            <a:r>
              <a:rPr lang="en-US" b="1" dirty="0" err="1"/>
              <a:t>tepidarium</a:t>
            </a:r>
            <a:r>
              <a:rPr lang="en-US" b="1" dirty="0"/>
              <a:t> 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calidarium</a:t>
            </a:r>
            <a:r>
              <a:rPr lang="en-US" b="1" dirty="0"/>
              <a:t> </a:t>
            </a:r>
            <a:r>
              <a:rPr lang="en-US" b="1" dirty="0" err="1"/>
              <a:t>dipanaskan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tungku</a:t>
            </a:r>
            <a:r>
              <a:rPr lang="en-US" b="1" dirty="0"/>
              <a:t> yang </a:t>
            </a:r>
            <a:r>
              <a:rPr lang="en-US" b="1" dirty="0" err="1"/>
              <a:t>apinya</a:t>
            </a:r>
            <a:r>
              <a:rPr lang="en-US" b="1" dirty="0"/>
              <a:t> 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kayu</a:t>
            </a:r>
            <a:r>
              <a:rPr lang="en-US" b="1" dirty="0"/>
              <a:t>, </a:t>
            </a:r>
            <a:r>
              <a:rPr lang="en-US" b="1" dirty="0" err="1"/>
              <a:t>tungku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disambungkan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pipa</a:t>
            </a:r>
            <a:r>
              <a:rPr lang="en-US" b="1" dirty="0"/>
              <a:t> </a:t>
            </a:r>
            <a:r>
              <a:rPr lang="en-US" b="1" dirty="0" err="1"/>
              <a:t>uap</a:t>
            </a:r>
            <a:r>
              <a:rPr lang="en-US" b="1" dirty="0"/>
              <a:t> </a:t>
            </a:r>
            <a:r>
              <a:rPr lang="en-US" b="1" dirty="0" err="1"/>
              <a:t>dibawah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r>
              <a:rPr lang="en-US" b="1" dirty="0"/>
              <a:t> (</a:t>
            </a:r>
            <a:r>
              <a:rPr lang="en-US" b="1" dirty="0" err="1"/>
              <a:t>diantara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r>
              <a:rPr lang="en-US" b="1" dirty="0"/>
              <a:t> </a:t>
            </a:r>
            <a:r>
              <a:rPr lang="en-US" b="1" dirty="0" err="1"/>
              <a:t>rangkap</a:t>
            </a:r>
            <a:r>
              <a:rPr lang="en-US" b="1" dirty="0"/>
              <a:t>) yang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batu</a:t>
            </a:r>
            <a:r>
              <a:rPr lang="en-US" b="1" dirty="0"/>
              <a:t> </a:t>
            </a:r>
            <a:r>
              <a:rPr lang="en-US" b="1" dirty="0" err="1"/>
              <a:t>sabak</a:t>
            </a:r>
            <a:r>
              <a:rPr lang="en-US" b="1" dirty="0"/>
              <a:t>.</a:t>
            </a:r>
          </a:p>
          <a:p>
            <a:pPr marL="342900" indent="-342900" algn="just"/>
            <a:endParaRPr lang="en-US" b="1" dirty="0"/>
          </a:p>
        </p:txBody>
      </p:sp>
      <p:pic>
        <p:nvPicPr>
          <p:cNvPr id="2050" name="Picture 2" descr="D:\INA-GLOBAL I\PICTURES\roman-bath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304801"/>
            <a:ext cx="3511550" cy="3048000"/>
          </a:xfrm>
          <a:prstGeom prst="rect">
            <a:avLst/>
          </a:prstGeom>
          <a:noFill/>
        </p:spPr>
      </p:pic>
      <p:pic>
        <p:nvPicPr>
          <p:cNvPr id="2051" name="Picture 3" descr="D:\INA-GLOBAL I\PICTURES\ther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505200"/>
            <a:ext cx="3505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PANTHEON</a:t>
            </a:r>
          </a:p>
          <a:p>
            <a:r>
              <a:rPr lang="en-US" dirty="0" err="1" smtClean="0">
                <a:latin typeface="Trebuchet MS" pitchFamily="34" charset="0"/>
              </a:rPr>
              <a:t>Dibangun</a:t>
            </a:r>
            <a:r>
              <a:rPr lang="en-US" dirty="0" smtClean="0">
                <a:latin typeface="Trebuchet MS" pitchFamily="34" charset="0"/>
              </a:rPr>
              <a:t> 117-125 M </a:t>
            </a:r>
            <a:r>
              <a:rPr lang="en-US" dirty="0" err="1" smtClean="0">
                <a:latin typeface="Trebuchet MS" pitchFamily="34" charset="0"/>
              </a:rPr>
              <a:t>dari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Marmer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bata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beton</a:t>
            </a:r>
            <a:r>
              <a:rPr lang="en-US" dirty="0" smtClean="0">
                <a:latin typeface="Trebuchet MS" pitchFamily="34" charset="0"/>
              </a:rPr>
              <a:t>. </a:t>
            </a:r>
          </a:p>
          <a:p>
            <a:r>
              <a:rPr lang="en-US" dirty="0" err="1" smtClean="0">
                <a:latin typeface="Trebuchet MS" pitchFamily="34" charset="0"/>
              </a:rPr>
              <a:t>Merupakan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bangunan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pertemuan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pertama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berbentuk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lingkaran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dengan</a:t>
            </a:r>
            <a:r>
              <a:rPr lang="en-US" dirty="0" smtClean="0">
                <a:latin typeface="Trebuchet MS" pitchFamily="34" charset="0"/>
              </a:rPr>
              <a:t> diameter 42 m. 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err="1" smtClean="0">
                <a:latin typeface="Trebuchet MS" pitchFamily="34" charset="0"/>
              </a:rPr>
              <a:t>Konstruksi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atap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kubah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Atap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kubah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dilengkap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dengan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lubang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memungkinkan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cahaya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masuk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en-US" dirty="0" err="1" smtClean="0">
                <a:latin typeface="Trebuchet MS" pitchFamily="34" charset="0"/>
              </a:rPr>
              <a:t>Teras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masuk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diadaptasi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arsitektur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Yunani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Kuno</a:t>
            </a:r>
            <a:r>
              <a:rPr lang="en-US" dirty="0" smtClean="0">
                <a:latin typeface="Trebuchet MS" pitchFamily="34" charset="0"/>
              </a:rPr>
              <a:t>. 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smtClean="0">
                <a:latin typeface="Trebuchet MS" pitchFamily="34" charset="0"/>
              </a:rPr>
              <a:t>Pantheon </a:t>
            </a:r>
            <a:r>
              <a:rPr lang="en-US" dirty="0" err="1" smtClean="0">
                <a:latin typeface="Trebuchet MS" pitchFamily="34" charset="0"/>
              </a:rPr>
              <a:t>didirikan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pada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masa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pemerintahan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Kaisar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Handrian</a:t>
            </a:r>
            <a:r>
              <a:rPr lang="en-US" dirty="0" smtClean="0">
                <a:latin typeface="Trebuchet MS" pitchFamily="34" charset="0"/>
              </a:rPr>
              <a:t>.</a:t>
            </a:r>
          </a:p>
          <a:p>
            <a:endParaRPr lang="en-US" b="1" dirty="0"/>
          </a:p>
        </p:txBody>
      </p:sp>
      <p:pic>
        <p:nvPicPr>
          <p:cNvPr id="5" name="Picture 2" descr="rome_intpanthe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1" y="3048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me_extpanthe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84313"/>
            <a:ext cx="27320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343400" y="48006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Pantheon</a:t>
            </a:r>
            <a:r>
              <a:rPr lang="en-US" dirty="0" smtClean="0">
                <a:latin typeface="Trebuchet MS" pitchFamily="34" charset="0"/>
              </a:rPr>
              <a:t> – </a:t>
            </a:r>
            <a:r>
              <a:rPr lang="en-US" dirty="0" err="1" smtClean="0">
                <a:latin typeface="Trebuchet MS" pitchFamily="34" charset="0"/>
              </a:rPr>
              <a:t>Arsitektur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Romawi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Kuno</a:t>
            </a:r>
            <a:r>
              <a:rPr lang="en-US" dirty="0" smtClean="0">
                <a:latin typeface="Trebuchet MS" pitchFamily="34" charset="0"/>
              </a:rPr>
              <a:t> 118-28 A.D.- </a:t>
            </a:r>
            <a:r>
              <a:rPr lang="en-US" dirty="0" err="1" smtClean="0">
                <a:latin typeface="Trebuchet MS" pitchFamily="34" charset="0"/>
              </a:rPr>
              <a:t>terbuat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beton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batu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2. COLLOSEUM</a:t>
            </a:r>
          </a:p>
          <a:p>
            <a:r>
              <a:rPr lang="en-US" b="1" i="1" dirty="0" err="1" smtClean="0">
                <a:latin typeface="Trebuchet MS" pitchFamily="34" charset="0"/>
              </a:rPr>
              <a:t>Colosseum</a:t>
            </a:r>
            <a:r>
              <a:rPr lang="en-US" dirty="0" smtClean="0">
                <a:latin typeface="Trebuchet MS" pitchFamily="34" charset="0"/>
              </a:rPr>
              <a:t> (72-80 M) </a:t>
            </a:r>
            <a:r>
              <a:rPr lang="en-US" dirty="0" err="1" smtClean="0">
                <a:latin typeface="Trebuchet MS" pitchFamily="34" charset="0"/>
              </a:rPr>
              <a:t>dibangun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oleh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Kaisar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Vespasianus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en-US" dirty="0" err="1" smtClean="0">
                <a:latin typeface="Trebuchet MS" pitchFamily="34" charset="0"/>
              </a:rPr>
              <a:t>terbuat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konstruksi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beton</a:t>
            </a:r>
            <a:r>
              <a:rPr lang="en-US" dirty="0" smtClean="0">
                <a:latin typeface="Trebuchet MS" pitchFamily="34" charset="0"/>
              </a:rPr>
              <a:t> yang </a:t>
            </a:r>
            <a:r>
              <a:rPr lang="en-US" dirty="0" err="1" smtClean="0">
                <a:latin typeface="Trebuchet MS" pitchFamily="34" charset="0"/>
              </a:rPr>
              <a:t>dilapisi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batu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marmer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tufa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en-US" dirty="0" err="1" smtClean="0">
                <a:latin typeface="Trebuchet MS" pitchFamily="34" charset="0"/>
              </a:rPr>
              <a:t>Pada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bagian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luar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dihiasi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kolom-kolom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Yunani</a:t>
            </a:r>
            <a:r>
              <a:rPr lang="en-US" dirty="0" smtClean="0">
                <a:latin typeface="Trebuchet MS" pitchFamily="34" charset="0"/>
              </a:rPr>
              <a:t> (Doric, Ionic, Corinthian). </a:t>
            </a: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en-US" dirty="0" err="1" smtClean="0">
                <a:latin typeface="Trebuchet MS" pitchFamily="34" charset="0"/>
              </a:rPr>
              <a:t>Bangunan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dilengkapi</a:t>
            </a:r>
            <a:r>
              <a:rPr lang="en-US" dirty="0" smtClean="0">
                <a:latin typeface="Trebuchet MS" pitchFamily="34" charset="0"/>
              </a:rPr>
              <a:t>  canopy </a:t>
            </a:r>
            <a:r>
              <a:rPr lang="en-US" dirty="0" err="1" smtClean="0">
                <a:latin typeface="Trebuchet MS" pitchFamily="34" charset="0"/>
              </a:rPr>
              <a:t>untuk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mencegah</a:t>
            </a:r>
            <a:r>
              <a:rPr lang="en-US" dirty="0" smtClean="0">
                <a:latin typeface="Trebuchet MS" pitchFamily="34" charset="0"/>
              </a:rPr>
              <a:t> air </a:t>
            </a:r>
            <a:r>
              <a:rPr lang="en-US" dirty="0" err="1" smtClean="0">
                <a:latin typeface="Trebuchet MS" pitchFamily="34" charset="0"/>
              </a:rPr>
              <a:t>hujan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masuk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en-US" dirty="0" err="1" smtClean="0">
                <a:latin typeface="Trebuchet MS" pitchFamily="34" charset="0"/>
              </a:rPr>
              <a:t>Dilengkapi</a:t>
            </a:r>
            <a:r>
              <a:rPr lang="en-US" dirty="0" smtClean="0">
                <a:latin typeface="Trebuchet MS" pitchFamily="34" charset="0"/>
              </a:rPr>
              <a:t> pula </a:t>
            </a:r>
            <a:r>
              <a:rPr lang="en-US" dirty="0" err="1" smtClean="0">
                <a:latin typeface="Trebuchet MS" pitchFamily="34" charset="0"/>
              </a:rPr>
              <a:t>dengan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ruang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tempat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persiapan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pertandingan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tempat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mengantri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masuk</a:t>
            </a:r>
            <a:r>
              <a:rPr lang="en-US" dirty="0" smtClean="0">
                <a:latin typeface="Trebuchet MS" pitchFamily="34" charset="0"/>
              </a:rPr>
              <a:t>. </a:t>
            </a:r>
            <a:r>
              <a:rPr lang="en-US" dirty="0" err="1" smtClean="0">
                <a:latin typeface="Trebuchet MS" pitchFamily="34" charset="0"/>
              </a:rPr>
              <a:t>Bangunan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ini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dapat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memuat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sekitar</a:t>
            </a:r>
            <a:r>
              <a:rPr lang="en-US" dirty="0" smtClean="0">
                <a:latin typeface="Trebuchet MS" pitchFamily="34" charset="0"/>
              </a:rPr>
              <a:t> 50.000 </a:t>
            </a:r>
            <a:r>
              <a:rPr lang="en-US" dirty="0" err="1" smtClean="0">
                <a:latin typeface="Trebuchet MS" pitchFamily="34" charset="0"/>
              </a:rPr>
              <a:t>orang</a:t>
            </a:r>
            <a:r>
              <a:rPr lang="en-US" dirty="0" smtClean="0">
                <a:latin typeface="Trebuchet MS" pitchFamily="34" charset="0"/>
              </a:rPr>
              <a:t>. </a:t>
            </a:r>
          </a:p>
          <a:p>
            <a:endParaRPr lang="en-US" b="1" dirty="0"/>
          </a:p>
        </p:txBody>
      </p:sp>
      <p:pic>
        <p:nvPicPr>
          <p:cNvPr id="5" name="Content Placeholder 4" descr="rome_orderscolosseu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1" y="304801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rome_colosse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44675"/>
            <a:ext cx="3429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3. BASILIKA</a:t>
            </a:r>
          </a:p>
          <a:p>
            <a:r>
              <a:rPr lang="en-US" b="1" dirty="0" err="1"/>
              <a:t>Merupakan</a:t>
            </a:r>
            <a:r>
              <a:rPr lang="en-US" b="1" dirty="0"/>
              <a:t> Hall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pengadilan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perdagangan</a:t>
            </a:r>
            <a:r>
              <a:rPr lang="en-US" b="1" dirty="0"/>
              <a:t> yang </a:t>
            </a:r>
            <a:r>
              <a:rPr lang="en-US" b="1" dirty="0" err="1"/>
              <a:t>berdenah</a:t>
            </a:r>
            <a:r>
              <a:rPr lang="en-US" b="1" dirty="0"/>
              <a:t> </a:t>
            </a:r>
            <a:r>
              <a:rPr lang="en-US" b="1" dirty="0" err="1"/>
              <a:t>segi</a:t>
            </a:r>
            <a:r>
              <a:rPr lang="en-US" b="1" dirty="0"/>
              <a:t> </a:t>
            </a:r>
            <a:r>
              <a:rPr lang="en-US" b="1" dirty="0" err="1"/>
              <a:t>empat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2 X </a:t>
            </a:r>
            <a:r>
              <a:rPr lang="en-US" b="1" dirty="0" err="1"/>
              <a:t>lebarnya</a:t>
            </a:r>
            <a:r>
              <a:rPr lang="en-US" b="1" dirty="0"/>
              <a:t>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membentuk</a:t>
            </a:r>
            <a:r>
              <a:rPr lang="en-US" b="1" dirty="0"/>
              <a:t> nave (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)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tengah</a:t>
            </a:r>
            <a:r>
              <a:rPr lang="en-US" b="1" dirty="0"/>
              <a:t> yang </a:t>
            </a:r>
            <a:r>
              <a:rPr lang="en-US" b="1" dirty="0" err="1"/>
              <a:t>dikelilingi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selasar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kiri</a:t>
            </a:r>
            <a:r>
              <a:rPr lang="en-US" b="1" dirty="0"/>
              <a:t> </a:t>
            </a:r>
            <a:r>
              <a:rPr lang="en-US" b="1" dirty="0" err="1"/>
              <a:t>kanannya</a:t>
            </a:r>
            <a:r>
              <a:rPr lang="en-US" b="1" dirty="0"/>
              <a:t>. </a:t>
            </a:r>
            <a:r>
              <a:rPr lang="en-US" b="1" dirty="0" err="1"/>
              <a:t>Sedangkan</a:t>
            </a:r>
            <a:r>
              <a:rPr lang="en-US" b="1" dirty="0"/>
              <a:t> Tribune </a:t>
            </a:r>
            <a:r>
              <a:rPr lang="en-US" b="1" dirty="0" err="1"/>
              <a:t>biasanya</a:t>
            </a:r>
            <a:r>
              <a:rPr lang="en-US" b="1" dirty="0"/>
              <a:t> </a:t>
            </a:r>
            <a:r>
              <a:rPr lang="en-US" b="1" dirty="0" err="1"/>
              <a:t>berbentuk</a:t>
            </a:r>
            <a:r>
              <a:rPr lang="en-US" b="1" dirty="0"/>
              <a:t> ½ </a:t>
            </a:r>
            <a:r>
              <a:rPr lang="en-US" b="1" dirty="0" err="1"/>
              <a:t>lingkaran</a:t>
            </a:r>
            <a:r>
              <a:rPr lang="en-US" b="1" dirty="0"/>
              <a:t>, </a:t>
            </a:r>
            <a:r>
              <a:rPr lang="en-US" b="1" dirty="0" err="1"/>
              <a:t>ada</a:t>
            </a:r>
            <a:r>
              <a:rPr lang="en-US" b="1" dirty="0"/>
              <a:t> 2 tribune yang </a:t>
            </a:r>
            <a:r>
              <a:rPr lang="en-US" b="1" dirty="0" err="1"/>
              <a:t>letaknya</a:t>
            </a:r>
            <a:r>
              <a:rPr lang="en-US" b="1" dirty="0"/>
              <a:t> </a:t>
            </a:r>
            <a:r>
              <a:rPr lang="en-US" b="1" dirty="0" err="1"/>
              <a:t>berseberangan</a:t>
            </a:r>
            <a:r>
              <a:rPr lang="en-US" b="1" dirty="0"/>
              <a:t>, </a:t>
            </a:r>
            <a:r>
              <a:rPr lang="en-US" b="1" dirty="0" err="1"/>
              <a:t>dipisahkan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deretan</a:t>
            </a:r>
            <a:r>
              <a:rPr lang="en-US" b="1" dirty="0"/>
              <a:t> </a:t>
            </a:r>
            <a:r>
              <a:rPr lang="en-US" b="1" dirty="0" err="1"/>
              <a:t>tiang-tiang</a:t>
            </a:r>
            <a:r>
              <a:rPr lang="en-US" b="1" dirty="0"/>
              <a:t> </a:t>
            </a:r>
            <a:r>
              <a:rPr lang="en-US" b="1" dirty="0" err="1"/>
              <a:t>pendek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baluster,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letak</a:t>
            </a:r>
            <a:r>
              <a:rPr lang="en-US" b="1" dirty="0"/>
              <a:t> tribune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yang lain.</a:t>
            </a:r>
          </a:p>
          <a:p>
            <a:r>
              <a:rPr lang="en-US" b="1" dirty="0" err="1"/>
              <a:t>Contoh</a:t>
            </a:r>
            <a:r>
              <a:rPr lang="en-US" b="1" dirty="0"/>
              <a:t> :</a:t>
            </a:r>
          </a:p>
          <a:p>
            <a:r>
              <a:rPr lang="en-US" b="1" dirty="0" err="1"/>
              <a:t>Basilika</a:t>
            </a:r>
            <a:r>
              <a:rPr lang="en-US" b="1" dirty="0"/>
              <a:t> Trajan </a:t>
            </a:r>
            <a:r>
              <a:rPr lang="en-US" b="1" dirty="0" err="1"/>
              <a:t>dibangun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Kaisar</a:t>
            </a:r>
            <a:r>
              <a:rPr lang="en-US" b="1" dirty="0"/>
              <a:t> </a:t>
            </a:r>
            <a:r>
              <a:rPr lang="en-US" b="1" dirty="0" err="1"/>
              <a:t>Trayanus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" name="Content Placeholder 4" descr="http://3.bp.blogspot.com/_FbrkfgLXvXo/SdDE7p4yMgI/AAAAAAAAAQk/4N1e0qDrS_w/s400/1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04800"/>
            <a:ext cx="4149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INA-GLOBAL I\PICTURES\altar-tahta-st-petr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514600"/>
            <a:ext cx="4191000" cy="2133600"/>
          </a:xfrm>
          <a:prstGeom prst="rect">
            <a:avLst/>
          </a:prstGeom>
          <a:noFill/>
        </p:spPr>
      </p:pic>
      <p:pic>
        <p:nvPicPr>
          <p:cNvPr id="1027" name="Picture 3" descr="D:\INA-GLOBAL I\PICTURES\lateran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724400"/>
            <a:ext cx="4191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dirty="0" smtClean="0"/>
              <a:t>5. SIRKUS MAXIMUS</a:t>
            </a:r>
          </a:p>
          <a:p>
            <a:pPr algn="just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sirkus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 Raja </a:t>
            </a:r>
            <a:r>
              <a:rPr lang="en-US" dirty="0" err="1"/>
              <a:t>Tarquinius</a:t>
            </a:r>
            <a:r>
              <a:rPr lang="en-US" dirty="0"/>
              <a:t> </a:t>
            </a:r>
            <a:r>
              <a:rPr lang="en-US" dirty="0" err="1"/>
              <a:t>Priscus</a:t>
            </a:r>
            <a:r>
              <a:rPr lang="en-US" dirty="0"/>
              <a:t>,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. </a:t>
            </a:r>
            <a:r>
              <a:rPr lang="en-US" dirty="0" err="1"/>
              <a:t>Sirkus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600 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200 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tampung</a:t>
            </a:r>
            <a:r>
              <a:rPr lang="en-US" dirty="0"/>
              <a:t> 300.000 </a:t>
            </a:r>
            <a:r>
              <a:rPr lang="en-US" dirty="0" err="1"/>
              <a:t>penonton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  <p:pic>
        <p:nvPicPr>
          <p:cNvPr id="5" name="Picture 5" descr="circus mod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4800"/>
            <a:ext cx="510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3.bp.blogspot.com/_FbrkfgLXvXo/SdDKibZH3SI/AAAAAAAAARE/oRWdDX27Fsg/s320/22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429000"/>
            <a:ext cx="5181599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399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ARSITEKTUR ROMAWI</vt:lpstr>
      <vt:lpstr>KONSEP ARSITEKTUR ROMAWI</vt:lpstr>
      <vt:lpstr>Slide 3</vt:lpstr>
      <vt:lpstr>Slide 4</vt:lpstr>
      <vt:lpstr>BANGUNAN-BANGUNAN MASSA ROMAWI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ROMAWI</dc:title>
  <dc:creator>TOSHIBA</dc:creator>
  <cp:lastModifiedBy>TOSHIBA</cp:lastModifiedBy>
  <cp:revision>11</cp:revision>
  <dcterms:created xsi:type="dcterms:W3CDTF">2015-03-23T12:08:57Z</dcterms:created>
  <dcterms:modified xsi:type="dcterms:W3CDTF">2016-03-29T01:26:27Z</dcterms:modified>
</cp:coreProperties>
</file>