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65" r:id="rId15"/>
    <p:sldId id="266" r:id="rId16"/>
    <p:sldId id="267" r:id="rId17"/>
    <p:sldId id="268" r:id="rId18"/>
    <p:sldId id="271" r:id="rId19"/>
    <p:sldId id="269" r:id="rId20"/>
    <p:sldId id="270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7E0B-6A43-4B9B-A8D6-64AD8E7AB61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1304-9918-4923-B74C-CF32AE64B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atpic.files.wordpress.com/2010/12/clip_image001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s://atpic.files.wordpress.com/2010/12/clip_image0015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tpic.files.wordpress.com/2010/12/clip_image00171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tpic.files.wordpress.com/2010/12/clip_image001111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hyperlink" Target="https://atpic.files.wordpress.com/2010/12/clip_image00113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atpic.files.wordpress.com/2010/12/clip_image00115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3.bp.blogspot.com/-vIN0FdpTMZQ/UZxMdhq4B_I/AAAAAAAABHQ/XWMy2lSq0IE/s1600/St.+Albans+Cathedral,+Inggri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hyperlink" Target="http://4.bp.blogspot.com/-OCcC6OdG8yE/UZxMwvv17nI/AAAAAAAABHg/TGgSVdo8qRU/s1600/Salisbury+Cathedral,+Inggri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1.bp.blogspot.com/-EA8jpMRSKLA/UZxMnylucCI/AAAAAAAABHY/mRp9T1A3nJM/s1600/Notre+Dame,+Pranci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hyperlink" Target="http://2.bp.blogspot.com/-SefsYgb2Tb8/UZxRKFzIWII/AAAAAAAABI4/zhV6S3M9mOI/s1600/Wells+Cathedral,+Inggri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3.bp.blogspot.com/-IY_Pr4mlrXE/UZxRDeagBiI/AAAAAAAABIg/mDeRz5F_evM/s1600/Florence+Cathedral,+Italia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hyperlink" Target="http://2.bp.blogspot.com/-dBblcccG8t8/UZxRJH_qiyI/AAAAAAAABIw/3ntpxaTC4JQ/s1600/St.+Vitus+Cathedral,+Cek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4.bp.blogspot.com/-oBSB5yw77d0/UZxRxwQcp3I/AAAAAAAABJA/ZKHmooBQZTM/s1600/Barcelona+Cathedral,+Spanyol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4.bp.blogspot.com/-cfgZkBLAGNo/UZxTiSWadBI/AAAAAAAABJg/YPRpaGh_D7c/s1600/Interior+of+Shah+Mosque,+Iran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1.bp.blogspot.com/-k9QMDFCtSKs/UZxTf-fefAI/AAAAAAAABJU/kfigzHs98GE/s1600/Shah+Mosque,+Iran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tectaria.com/wp-content/uploads/2012/12/arsitektur-bergaya-gothic-gotik.jpg" TargetMode="External"/><Relationship Id="rId2" Type="http://schemas.openxmlformats.org/officeDocument/2006/relationships/hyperlink" Target="http://architectaria.com/lebih-dekat-dengan-gaya-arsitektur-gotik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tectaria.com/wp-content/uploads/2012/12/desain-furniture-bergaya-gothic-gotik.jpg" TargetMode="External"/><Relationship Id="rId2" Type="http://schemas.openxmlformats.org/officeDocument/2006/relationships/hyperlink" Target="http://architectaria.com/lebih-dekat-dengan-gaya-arsitektur-gotik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tectaria.com/wp-content/uploads/2012/12/corak-kain-bergaya-gotik.jpg" TargetMode="External"/><Relationship Id="rId2" Type="http://schemas.openxmlformats.org/officeDocument/2006/relationships/hyperlink" Target="http://architectaria.com/lebih-dekat-dengan-gaya-arsitektur-gotik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4.bp.blogspot.com/-OCcC6OdG8yE/UZxMwvv17nI/AAAAAAAABHg/TGgSVdo8qRU/s1600/Salisbury+Cathedral,+Inggris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_Qm-nXjSJT-I/R7p75lVbf5I/AAAAAAAAANI/Yug29OrEjj4/s1600/Picture8+copy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-J6n1cK3gQNQ/UZxOhC7lrYI/AAAAAAAABH4/RNh6X-B5CmA/s1600/Struktur+Arsitektur+Gotik.jp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1.bp.blogspot.com/-LAXI6wf0GIw/UZxOhyVTlAI/AAAAAAAABIA/sh9cjCQ8EyY/s1600/Flying+Byttress+Notre+Dame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http://4.bp.blogspot.com/-2-oCHSVs_T4/UZxOfKpGdpI/AAAAAAAABHw/m4WPtL9LVuA/s1600/Vault+Romanesk+&amp;+Gotik+Ord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.bp.blogspot.com/-WFmjn3ByL3c/UZxOw5TtEiI/AAAAAAAABII/s4WfVlCfceM/s1600/Vaulting+Arsitektur+Gotik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2.bp.blogspot.com/-ATjzSIYDqak/UZxOyFWycdI/AAAAAAAABIQ/GlTN14z-BYs/s1600/Bracing+Arsitektur+Goti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ARSITEKTUR MEDIEVAL 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GOTHIC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By INA TRIESNA BUDIANI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Katedral</a:t>
            </a:r>
            <a:r>
              <a:rPr lang="en-US" b="1" dirty="0" smtClean="0"/>
              <a:t> </a:t>
            </a:r>
            <a:r>
              <a:rPr lang="en-US" b="1" dirty="0" err="1" smtClean="0"/>
              <a:t>Laon</a:t>
            </a:r>
            <a:r>
              <a:rPr lang="en-US" b="1" dirty="0" smtClean="0"/>
              <a:t> (1190)</a:t>
            </a:r>
            <a:endParaRPr lang="en-US" dirty="0" smtClean="0"/>
          </a:p>
          <a:p>
            <a:r>
              <a:rPr lang="en-US" dirty="0" err="1" smtClean="0"/>
              <a:t>Katedral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Gothic yang paling </a:t>
            </a:r>
            <a:r>
              <a:rPr lang="en-US" dirty="0" err="1" smtClean="0"/>
              <a:t>terjaga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Gothic: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,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mawar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menara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 </a:t>
            </a:r>
            <a:r>
              <a:rPr lang="en-US" dirty="0" err="1" smtClean="0"/>
              <a:t>busur</a:t>
            </a:r>
            <a:r>
              <a:rPr lang="en-US" dirty="0" smtClean="0"/>
              <a:t> </a:t>
            </a:r>
            <a:r>
              <a:rPr lang="en-US" dirty="0" err="1" smtClean="0"/>
              <a:t>lancip</a:t>
            </a:r>
            <a:r>
              <a:rPr lang="en-US" dirty="0" smtClean="0"/>
              <a:t>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barat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paling </a:t>
            </a:r>
            <a:r>
              <a:rPr lang="en-US" dirty="0" err="1" smtClean="0"/>
              <a:t>kaya</a:t>
            </a:r>
            <a:r>
              <a:rPr lang="en-US" dirty="0" smtClean="0"/>
              <a:t> </a:t>
            </a:r>
            <a:r>
              <a:rPr lang="en-US" dirty="0" err="1" smtClean="0"/>
              <a:t>ornamen</a:t>
            </a:r>
            <a:r>
              <a:rPr lang="en-US" dirty="0" smtClean="0"/>
              <a:t>.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,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yang paling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" name="Content Placeholder 9" descr="clip_image001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764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lip_image001[5]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1148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Patung-patung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(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figur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Figur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sculpture Gothic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amat</a:t>
            </a:r>
            <a:r>
              <a:rPr lang="en-US" dirty="0" smtClean="0"/>
              <a:t> natural.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mosaik</a:t>
            </a:r>
            <a:r>
              <a:rPr lang="en-US" dirty="0" smtClean="0"/>
              <a:t>.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jendela</a:t>
            </a:r>
            <a:r>
              <a:rPr lang="en-US" b="1" dirty="0" smtClean="0"/>
              <a:t> </a:t>
            </a:r>
            <a:r>
              <a:rPr lang="en-US" b="1" dirty="0" err="1" smtClean="0"/>
              <a:t>mawar</a:t>
            </a:r>
            <a:r>
              <a:rPr lang="en-US" dirty="0" smtClean="0"/>
              <a:t> (</a:t>
            </a:r>
            <a:r>
              <a:rPr lang="en-US" b="1" dirty="0" smtClean="0"/>
              <a:t>rose window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menara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. Di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perpotongan</a:t>
            </a:r>
            <a:r>
              <a:rPr lang="en-US" dirty="0" smtClean="0"/>
              <a:t> nave </a:t>
            </a:r>
            <a:r>
              <a:rPr lang="en-US" dirty="0" err="1" smtClean="0"/>
              <a:t>dan</a:t>
            </a:r>
            <a:r>
              <a:rPr lang="en-US" dirty="0" smtClean="0"/>
              <a:t> transept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denah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r>
              <a:rPr lang="en-US" dirty="0" smtClean="0"/>
              <a:t>)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menara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clip_image001[7]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4478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Interior</a:t>
            </a:r>
            <a:endParaRPr lang="en-US" dirty="0" smtClean="0"/>
          </a:p>
          <a:p>
            <a:r>
              <a:rPr lang="en-US" dirty="0" err="1" smtClean="0"/>
              <a:t>Denah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Gothic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r>
              <a:rPr lang="en-US" dirty="0" smtClean="0"/>
              <a:t>. 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Gothic,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langit-langit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rusuk</a:t>
            </a:r>
            <a:r>
              <a:rPr lang="en-US" dirty="0" smtClean="0"/>
              <a:t> (</a:t>
            </a:r>
            <a:r>
              <a:rPr lang="en-US" b="1" dirty="0" smtClean="0"/>
              <a:t>rib vault</a:t>
            </a:r>
            <a:r>
              <a:rPr lang="en-US" dirty="0" smtClean="0"/>
              <a:t>). </a:t>
            </a:r>
            <a:r>
              <a:rPr lang="en-US" dirty="0" err="1" smtClean="0"/>
              <a:t>Rusuk</a:t>
            </a:r>
            <a:r>
              <a:rPr lang="en-US" dirty="0" smtClean="0"/>
              <a:t>,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,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rusuk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penopang</a:t>
            </a:r>
            <a:r>
              <a:rPr lang="en-US" dirty="0" smtClean="0"/>
              <a:t> </a:t>
            </a:r>
            <a:r>
              <a:rPr lang="en-US" dirty="0" err="1" smtClean="0"/>
              <a:t>melayang</a:t>
            </a:r>
            <a:r>
              <a:rPr lang="en-US" dirty="0" smtClean="0"/>
              <a:t> (</a:t>
            </a:r>
            <a:r>
              <a:rPr lang="en-US" b="1" dirty="0" smtClean="0"/>
              <a:t>flying buttress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menyalurkan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langit-langit</a:t>
            </a:r>
            <a:r>
              <a:rPr lang="en-US" dirty="0" smtClean="0"/>
              <a:t> yang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menopang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jendela-jendela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dihiasi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dirty="0" err="1" smtClean="0"/>
              <a:t>mosaik</a:t>
            </a:r>
            <a:r>
              <a:rPr lang="en-US" dirty="0" smtClean="0"/>
              <a:t> (</a:t>
            </a:r>
            <a:r>
              <a:rPr lang="en-US" dirty="0" err="1" smtClean="0"/>
              <a:t>potongan-potongan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/</a:t>
            </a:r>
            <a:r>
              <a:rPr lang="en-US" dirty="0" err="1" smtClean="0"/>
              <a:t>lukisan</a:t>
            </a:r>
            <a:r>
              <a:rPr lang="en-US" dirty="0" smtClean="0"/>
              <a:t>, </a:t>
            </a:r>
            <a:r>
              <a:rPr lang="en-US" dirty="0" err="1" smtClean="0"/>
              <a:t>diwarnai</a:t>
            </a:r>
            <a:r>
              <a:rPr lang="en-US" dirty="0" smtClean="0"/>
              <a:t>, </a:t>
            </a:r>
            <a:r>
              <a:rPr lang="en-US" dirty="0" err="1" smtClean="0"/>
              <a:t>direkatkan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timah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5" name="Content Placeholder 4" descr="clip_image001[11]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1" y="304801"/>
            <a:ext cx="27431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ip_image001[13]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2004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_image001[15]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Filsafat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arsitektur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Gotik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adalah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vertikalisme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transparan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diafan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Faris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vertikal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mengungkapkan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ciri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zaman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mengarah</a:t>
            </a:r>
            <a:r>
              <a:rPr lang="en-US" b="1" dirty="0" smtClean="0">
                <a:solidFill>
                  <a:srgbClr val="002060"/>
                </a:solidFill>
              </a:rPr>
              <a:t> total </a:t>
            </a:r>
            <a:r>
              <a:rPr lang="en-US" b="1" dirty="0" err="1" smtClean="0">
                <a:solidFill>
                  <a:srgbClr val="002060"/>
                </a:solidFill>
              </a:rPr>
              <a:t>pada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Maha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Tinggi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Dinding-dinding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kaca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berwarna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memperlihatkan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cita-cita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lepas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kewadaqan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materi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kehidupan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fana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Interior </a:t>
            </a:r>
            <a:r>
              <a:rPr lang="en-US" b="1" dirty="0" err="1" smtClean="0">
                <a:solidFill>
                  <a:srgbClr val="002060"/>
                </a:solidFill>
              </a:rPr>
              <a:t>gereja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besar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Koeln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lebih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memperjelas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keyakinan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masyarakat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abad-abad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pertengahan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eksteriornya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Kontruksi-kontruksi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ringan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transparan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sangat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dekat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selera</a:t>
            </a:r>
            <a:r>
              <a:rPr lang="en-US" b="1" dirty="0" smtClean="0">
                <a:solidFill>
                  <a:srgbClr val="002060"/>
                </a:solidFill>
              </a:rPr>
              <a:t> modern yang </a:t>
            </a:r>
            <a:r>
              <a:rPr lang="en-US" b="1" dirty="0" err="1" smtClean="0">
                <a:solidFill>
                  <a:srgbClr val="002060"/>
                </a:solidFill>
              </a:rPr>
              <a:t>kita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suka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keterbukaan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luas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Tetapi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hasil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gemilang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para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konstruktornya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seperti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adalah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warisan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pengalamn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praktek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berabad-abad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Pada</a:t>
            </a:r>
            <a:r>
              <a:rPr lang="en-US" b="1" dirty="0" smtClean="0">
                <a:solidFill>
                  <a:srgbClr val="002060"/>
                </a:solidFill>
              </a:rPr>
              <a:t> bad-</a:t>
            </a:r>
            <a:r>
              <a:rPr lang="en-US" b="1" dirty="0" err="1" smtClean="0">
                <a:solidFill>
                  <a:srgbClr val="002060"/>
                </a:solidFill>
              </a:rPr>
              <a:t>abad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awal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gaya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Gotik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sering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seluruh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gedung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ambruk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karena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kurang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perhitungan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strukturnya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BANGUNAN-BANGUNAN DENGAN STYLE GOTHIC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St. Albans Cathedral, </a:t>
            </a:r>
            <a:r>
              <a:rPr lang="en-US" dirty="0" err="1" smtClean="0"/>
              <a:t>Inggris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Salisbury Cathedral, </a:t>
            </a:r>
            <a:r>
              <a:rPr lang="en-US" dirty="0" err="1" smtClean="0"/>
              <a:t>Inggris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 descr="http://3.bp.blogspot.com/-vIN0FdpTMZQ/UZxMdhq4B_I/AAAAAAAABHQ/XWMy2lSq0IE/s400/St.+Albans+Cathedral,+Inggris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http://4.bp.blogspot.com/-OCcC6OdG8yE/UZxMwvv17nI/AAAAAAAABHg/TGgSVdo8qRU/s400/Salisbury+Cathedral,+Inggris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209800"/>
            <a:ext cx="39227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err="1" smtClean="0"/>
              <a:t>Gambar</a:t>
            </a:r>
            <a:r>
              <a:rPr lang="en-US" dirty="0" smtClean="0"/>
              <a:t> Notre Dame, </a:t>
            </a:r>
            <a:r>
              <a:rPr lang="en-US" dirty="0" err="1" smtClean="0"/>
              <a:t>Prancis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Wells Cathedral, </a:t>
            </a:r>
            <a:r>
              <a:rPr lang="en-US" dirty="0" err="1" smtClean="0"/>
              <a:t>Inggris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http://1.bp.blogspot.com/-EA8jpMRSKLA/UZxMnylucCI/AAAAAAAABHY/mRp9T1A3nJM/s400/Notre+Dame,+Prancis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2294" y="2209800"/>
            <a:ext cx="3810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2.bp.blogspot.com/-SefsYgb2Tb8/UZxRKFzIWII/AAAAAAAABI4/zhV6S3M9mOI/s400/Wells+Cathedral,+Inggris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60912" y="2209800"/>
            <a:ext cx="3810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Florence Cathedral, Italia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St. </a:t>
            </a:r>
            <a:r>
              <a:rPr lang="en-US" dirty="0" err="1" smtClean="0"/>
              <a:t>Vitus</a:t>
            </a:r>
            <a:r>
              <a:rPr lang="en-US" dirty="0" smtClean="0"/>
              <a:t> Cathedral, </a:t>
            </a:r>
            <a:r>
              <a:rPr lang="en-US" dirty="0" err="1" smtClean="0"/>
              <a:t>Ceko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http://3.bp.blogspot.com/-IY_Pr4mlrXE/UZxRDeagBiI/AAAAAAAABIg/mDeRz5F_evM/s400/Florence+Cathedral,+Itali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2294" y="22098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2.bp.blogspot.com/-dBblcccG8t8/UZxRJH_qiyI/AAAAAAAABIw/3ntpxaTC4JQ/s400/St.+Vitus+Cathedral,+Ceko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45518"/>
            <a:ext cx="3217862" cy="3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Chartres Cathedral, </a:t>
            </a:r>
            <a:r>
              <a:rPr lang="en-US" dirty="0" err="1" smtClean="0"/>
              <a:t>Prancis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Shah Mosque, Iran</a:t>
            </a:r>
            <a:endParaRPr lang="en-US" dirty="0"/>
          </a:p>
        </p:txBody>
      </p:sp>
      <p:pic>
        <p:nvPicPr>
          <p:cNvPr id="7" name="Content Placeholder 6" descr="http://4.bp.blogspot.com/-oBSB5yw77d0/UZxRxwQcp3I/AAAAAAAABJA/ZKHmooBQZTM/s400/Barcelona+Cathedral%252C+Spanyol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45519"/>
            <a:ext cx="35051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1.bp.blogspot.com/-k9QMDFCtSKs/UZxTf-fefAI/AAAAAAAABJU/kfigzHs98GE/s320/Shah+Mosque,+Iran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41912" y="2209801"/>
            <a:ext cx="3163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4.bp.blogspot.com/-cfgZkBLAGNo/UZxTiSWadBI/AAAAAAAABJg/YPRpaGh_D7c/s320/Interior+of+Shah+Mosque,+Iran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343400"/>
            <a:ext cx="3200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b="1" dirty="0" err="1" smtClean="0"/>
              <a:t>Lihat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bagaimana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arsitektur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gotik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lebih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bereksperimen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mendekorasi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fasad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sangat</a:t>
            </a:r>
            <a:r>
              <a:rPr lang="en-US" sz="1400" b="1" dirty="0" smtClean="0"/>
              <a:t> detail, </a:t>
            </a:r>
            <a:r>
              <a:rPr lang="en-US" sz="1400" b="1" dirty="0" err="1" smtClean="0"/>
              <a:t>cukup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kontras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arsitektur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romanesk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datar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sedikit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ornamen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Lihat</a:t>
            </a:r>
            <a:r>
              <a:rPr lang="en-US" sz="1400" b="1" dirty="0" smtClean="0"/>
              <a:t> pula </a:t>
            </a:r>
            <a:r>
              <a:rPr lang="en-US" sz="1400" b="1" dirty="0" err="1" smtClean="0"/>
              <a:t>ornamen-ornamen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banyak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terpengarushi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oleh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arsitektur</a:t>
            </a:r>
            <a:r>
              <a:rPr lang="en-US" sz="1400" b="1" dirty="0" smtClean="0"/>
              <a:t> lain.</a:t>
            </a:r>
          </a:p>
          <a:p>
            <a:endParaRPr lang="en-US" sz="1400" dirty="0"/>
          </a:p>
        </p:txBody>
      </p:sp>
      <p:pic>
        <p:nvPicPr>
          <p:cNvPr id="1026" name="Picture 2" descr="D:\INA-GLOBAL I\PICTURES\cathedral-westminst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200400"/>
            <a:ext cx="4572000" cy="3352800"/>
          </a:xfrm>
          <a:prstGeom prst="rect">
            <a:avLst/>
          </a:prstGeom>
          <a:noFill/>
        </p:spPr>
      </p:pic>
      <p:pic>
        <p:nvPicPr>
          <p:cNvPr id="1027" name="Picture 3" descr="D:\INA-GLOBAL I\PICTURES\St_Vi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SEJARAH GOTHIC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Gaya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dimulai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Perancis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abad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12 </a:t>
            </a:r>
            <a:r>
              <a:rPr lang="en-US" sz="2000" b="1" dirty="0" err="1" smtClean="0">
                <a:solidFill>
                  <a:srgbClr val="FFFF00"/>
                </a:solidFill>
              </a:rPr>
              <a:t>sampai</a:t>
            </a:r>
            <a:r>
              <a:rPr lang="en-US" sz="2000" b="1" dirty="0" smtClean="0">
                <a:solidFill>
                  <a:srgbClr val="FFFF00"/>
                </a:solidFill>
              </a:rPr>
              <a:t> 16 </a:t>
            </a:r>
            <a:r>
              <a:rPr lang="en-US" sz="2000" b="1" dirty="0" err="1" smtClean="0">
                <a:solidFill>
                  <a:srgbClr val="FFFF00"/>
                </a:solidFill>
              </a:rPr>
              <a:t>Masehi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Arsitektur</a:t>
            </a:r>
            <a:r>
              <a:rPr lang="en-US" sz="2000" b="1" dirty="0" smtClean="0">
                <a:solidFill>
                  <a:srgbClr val="FFFF00"/>
                </a:solidFill>
              </a:rPr>
              <a:t>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dikenal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sebagai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periode</a:t>
            </a:r>
            <a:r>
              <a:rPr lang="en-US" sz="2000" b="1" dirty="0" smtClean="0">
                <a:solidFill>
                  <a:srgbClr val="FFFF00"/>
                </a:solidFill>
              </a:rPr>
              <a:t> “French Style”. </a:t>
            </a:r>
            <a:r>
              <a:rPr lang="en-US" sz="2000" b="1" dirty="0" err="1" smtClean="0">
                <a:solidFill>
                  <a:srgbClr val="FFFF00"/>
                </a:solidFill>
              </a:rPr>
              <a:t>Dimana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karakteristik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desainnya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adalah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adanya</a:t>
            </a:r>
            <a:r>
              <a:rPr lang="en-US" sz="2000" b="1" dirty="0" smtClean="0">
                <a:solidFill>
                  <a:srgbClr val="FFFF00"/>
                </a:solidFill>
              </a:rPr>
              <a:t> pointed arch, the ribbed vault,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the flying buttress. </a:t>
            </a:r>
            <a:r>
              <a:rPr lang="en-US" sz="2000" b="1" dirty="0" err="1" smtClean="0">
                <a:solidFill>
                  <a:srgbClr val="FFFF00"/>
                </a:solidFill>
              </a:rPr>
              <a:t>Arsitektur</a:t>
            </a:r>
            <a:r>
              <a:rPr lang="en-US" sz="2000" b="1" dirty="0" smtClean="0">
                <a:solidFill>
                  <a:srgbClr val="FFFF00"/>
                </a:solidFill>
              </a:rPr>
              <a:t>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umum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dikenal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dengan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bangunan</a:t>
            </a:r>
            <a:r>
              <a:rPr lang="en-US" sz="2000" b="1" dirty="0" smtClean="0">
                <a:solidFill>
                  <a:srgbClr val="FFFF00"/>
                </a:solidFill>
              </a:rPr>
              <a:t> Cathedrals, abbeys,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Parish </a:t>
            </a:r>
            <a:r>
              <a:rPr lang="en-US" sz="2000" b="1" dirty="0" err="1" smtClean="0">
                <a:solidFill>
                  <a:srgbClr val="FFFF00"/>
                </a:solidFill>
              </a:rPr>
              <a:t>Churces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Eropa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2000" b="1" dirty="0" err="1" smtClean="0">
                <a:solidFill>
                  <a:srgbClr val="FFFF00"/>
                </a:solidFill>
              </a:rPr>
              <a:t>Tipologi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karakteristik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bangunan</a:t>
            </a:r>
            <a:r>
              <a:rPr lang="en-US" sz="2000" b="1" dirty="0" smtClean="0">
                <a:solidFill>
                  <a:srgbClr val="FFFF00"/>
                </a:solidFill>
              </a:rPr>
              <a:t>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menjadi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ciri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khas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puncak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kejayaan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pada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Arsitektur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Gereja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Gaya </a:t>
            </a:r>
            <a:r>
              <a:rPr lang="en-US" sz="2000" b="1" dirty="0" err="1" smtClean="0">
                <a:solidFill>
                  <a:srgbClr val="FFFF00"/>
                </a:solidFill>
              </a:rPr>
              <a:t>Arsitektur</a:t>
            </a:r>
            <a:r>
              <a:rPr lang="en-US" sz="2000" b="1" dirty="0" smtClean="0">
                <a:solidFill>
                  <a:srgbClr val="FFFF00"/>
                </a:solidFill>
              </a:rPr>
              <a:t>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dimulai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pada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pertengahan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abad</a:t>
            </a:r>
            <a:r>
              <a:rPr lang="en-US" sz="2000" b="1" dirty="0" smtClean="0">
                <a:solidFill>
                  <a:srgbClr val="FFFF00"/>
                </a:solidFill>
              </a:rPr>
              <a:t> 12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berakhir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pada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abad</a:t>
            </a:r>
            <a:r>
              <a:rPr lang="en-US" sz="2000" b="1" dirty="0" smtClean="0">
                <a:solidFill>
                  <a:srgbClr val="FFFF00"/>
                </a:solidFill>
              </a:rPr>
              <a:t> 16. </a:t>
            </a:r>
            <a:r>
              <a:rPr lang="en-US" sz="2000" b="1" dirty="0" err="1" smtClean="0">
                <a:solidFill>
                  <a:srgbClr val="FFFF00"/>
                </a:solidFill>
              </a:rPr>
              <a:t>Seni</a:t>
            </a:r>
            <a:r>
              <a:rPr lang="en-US" sz="2000" b="1" dirty="0" smtClean="0">
                <a:solidFill>
                  <a:srgbClr val="FFFF00"/>
                </a:solidFill>
              </a:rPr>
              <a:t>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diyakini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juga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sebagai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perwujudan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seni</a:t>
            </a:r>
            <a:r>
              <a:rPr lang="en-US" sz="2000" b="1" dirty="0" smtClean="0">
                <a:solidFill>
                  <a:srgbClr val="FFFF00"/>
                </a:solidFill>
              </a:rPr>
              <a:t> </a:t>
            </a:r>
            <a:r>
              <a:rPr lang="en-US" sz="2000" b="1" i="1" dirty="0" smtClean="0">
                <a:solidFill>
                  <a:srgbClr val="FFFF00"/>
                </a:solidFill>
              </a:rPr>
              <a:t>barbarian.</a:t>
            </a:r>
            <a:r>
              <a:rPr lang="en-US" sz="2000" b="1" dirty="0" smtClean="0">
                <a:solidFill>
                  <a:srgbClr val="FFFF00"/>
                </a:solidFill>
              </a:rPr>
              <a:t> Di </a:t>
            </a:r>
            <a:r>
              <a:rPr lang="en-US" sz="2000" b="1" dirty="0" err="1" smtClean="0">
                <a:solidFill>
                  <a:srgbClr val="FFFF00"/>
                </a:solidFill>
              </a:rPr>
              <a:t>Inggris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tepatnya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pada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abad</a:t>
            </a:r>
            <a:r>
              <a:rPr lang="en-US" sz="2000" b="1" dirty="0" smtClean="0">
                <a:solidFill>
                  <a:srgbClr val="FFFF00"/>
                </a:solidFill>
              </a:rPr>
              <a:t> 17 </a:t>
            </a:r>
            <a:r>
              <a:rPr lang="en-US" sz="2000" b="1" dirty="0" err="1" smtClean="0">
                <a:solidFill>
                  <a:srgbClr val="FFFF00"/>
                </a:solidFill>
              </a:rPr>
              <a:t>sampai</a:t>
            </a:r>
            <a:r>
              <a:rPr lang="en-US" sz="2000" b="1" dirty="0" smtClean="0">
                <a:solidFill>
                  <a:srgbClr val="FFFF00"/>
                </a:solidFill>
              </a:rPr>
              <a:t> 18 </a:t>
            </a:r>
            <a:r>
              <a:rPr lang="en-US" sz="2000" b="1" dirty="0" err="1" smtClean="0">
                <a:solidFill>
                  <a:srgbClr val="FFFF00"/>
                </a:solidFill>
              </a:rPr>
              <a:t>seni</a:t>
            </a:r>
            <a:r>
              <a:rPr lang="en-US" sz="2000" b="1" dirty="0" smtClean="0">
                <a:solidFill>
                  <a:srgbClr val="FFFF00"/>
                </a:solidFill>
              </a:rPr>
              <a:t> gothic </a:t>
            </a:r>
            <a:r>
              <a:rPr lang="en-US" sz="2000" b="1" dirty="0" err="1" smtClean="0">
                <a:solidFill>
                  <a:srgbClr val="FFFF00"/>
                </a:solidFill>
              </a:rPr>
              <a:t>dianggap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sebagai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seni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tidak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punya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cita</a:t>
            </a:r>
            <a:r>
              <a:rPr lang="en-US" sz="2000" b="1" dirty="0" smtClean="0">
                <a:solidFill>
                  <a:srgbClr val="FFFF00"/>
                </a:solidFill>
              </a:rPr>
              <a:t> rasa </a:t>
            </a:r>
            <a:r>
              <a:rPr lang="en-US" sz="2000" b="1" dirty="0" err="1" smtClean="0">
                <a:solidFill>
                  <a:srgbClr val="FFFF00"/>
                </a:solidFill>
              </a:rPr>
              <a:t>atau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hambar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juga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dianggap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sebagai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seni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menyimpang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kaidah-kaidah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seni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sudah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ada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CIRI LAIN ARSITEKTUR GOTHIC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1.   </a:t>
            </a:r>
            <a:r>
              <a:rPr lang="en-US" b="1" dirty="0" err="1" smtClean="0">
                <a:solidFill>
                  <a:schemeClr val="bg1"/>
                </a:solidFill>
              </a:rPr>
              <a:t>Ketinggian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langit-langit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jauh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melebihi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skala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manusia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terutama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gereja-gereja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katedral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2.  </a:t>
            </a:r>
            <a:r>
              <a:rPr lang="en-US" b="1" dirty="0" err="1" smtClean="0">
                <a:solidFill>
                  <a:schemeClr val="bg1"/>
                </a:solidFill>
              </a:rPr>
              <a:t>Bentuk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busur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meruncing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dikarenakan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keinginan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menciptakan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meruncing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arsitektur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vernakular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Eropa</a:t>
            </a:r>
            <a:r>
              <a:rPr lang="en-US" b="1" dirty="0" smtClean="0">
                <a:solidFill>
                  <a:schemeClr val="bg1"/>
                </a:solidFill>
              </a:rPr>
              <a:t>. Hal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merupakan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tuntutan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iklim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salju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3.      </a:t>
            </a:r>
            <a:r>
              <a:rPr lang="en-US" b="1" dirty="0" err="1" smtClean="0">
                <a:solidFill>
                  <a:schemeClr val="bg1"/>
                </a:solidFill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bentuk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  <a:r>
              <a:rPr lang="en-US" b="1" i="1" dirty="0" smtClean="0">
                <a:solidFill>
                  <a:schemeClr val="bg1"/>
                </a:solidFill>
              </a:rPr>
              <a:t>rib vaults</a:t>
            </a:r>
            <a:r>
              <a:rPr lang="en-US" b="1" dirty="0" smtClean="0">
                <a:solidFill>
                  <a:schemeClr val="bg1"/>
                </a:solidFill>
              </a:rPr>
              <a:t>—</a:t>
            </a:r>
            <a:r>
              <a:rPr lang="en-US" b="1" dirty="0" err="1" smtClean="0">
                <a:solidFill>
                  <a:schemeClr val="bg1"/>
                </a:solidFill>
              </a:rPr>
              <a:t>bentuk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kubah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menyerupai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rusuk.Salah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pembeda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arsitektur</a:t>
            </a:r>
            <a:r>
              <a:rPr lang="en-US" b="1" dirty="0" smtClean="0">
                <a:solidFill>
                  <a:schemeClr val="bg1"/>
                </a:solidFill>
              </a:rPr>
              <a:t> Gothic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periode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sebelumnya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konstruksi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kolom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langit-langit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terpisah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Jadi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antara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kolom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rusuk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penyangga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menyatu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Sebagai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struktur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busur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silang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banyak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digunakan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periode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sebelumnya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bentuk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busur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rusuk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dikatakan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terinspirasi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bentuk</a:t>
            </a:r>
            <a:r>
              <a:rPr lang="en-US" b="1" dirty="0" smtClean="0">
                <a:solidFill>
                  <a:schemeClr val="bg1"/>
                </a:solidFill>
              </a:rPr>
              <a:t> ranting </a:t>
            </a:r>
            <a:r>
              <a:rPr lang="en-US" b="1" dirty="0" err="1" smtClean="0">
                <a:solidFill>
                  <a:schemeClr val="bg1"/>
                </a:solidFill>
              </a:rPr>
              <a:t>pohon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perkembangan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selanjutnya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susunan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rusuk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terjadi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menyerupai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kipas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4.      </a:t>
            </a:r>
            <a:r>
              <a:rPr lang="en-US" b="1" dirty="0" err="1" smtClean="0">
                <a:solidFill>
                  <a:schemeClr val="bg1"/>
                </a:solidFill>
              </a:rPr>
              <a:t>Kolomnya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berkembang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menjadi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kolom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strutural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non </a:t>
            </a:r>
            <a:r>
              <a:rPr lang="en-US" b="1" dirty="0" err="1" smtClean="0">
                <a:solidFill>
                  <a:schemeClr val="bg1"/>
                </a:solidFill>
              </a:rPr>
              <a:t>struktural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5.  </a:t>
            </a:r>
            <a:r>
              <a:rPr lang="en-US" b="1" dirty="0" err="1" smtClean="0">
                <a:solidFill>
                  <a:schemeClr val="bg1"/>
                </a:solidFill>
              </a:rPr>
              <a:t>Adanya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jendela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bunga</a:t>
            </a:r>
            <a:r>
              <a:rPr lang="en-US" b="1" dirty="0" smtClean="0">
                <a:solidFill>
                  <a:schemeClr val="bg1"/>
                </a:solidFill>
              </a:rPr>
              <a:t> (rose window). </a:t>
            </a:r>
            <a:r>
              <a:rPr lang="en-US" b="1" dirty="0" err="1" smtClean="0">
                <a:solidFill>
                  <a:schemeClr val="bg1"/>
                </a:solidFill>
              </a:rPr>
              <a:t>Kalua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diartikan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secara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arsitektural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kita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mungkin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tahu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bukaan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maksudkan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pencahayaan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tetapi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selain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itu</a:t>
            </a:r>
            <a:r>
              <a:rPr lang="en-US" b="1" dirty="0" smtClean="0">
                <a:solidFill>
                  <a:schemeClr val="bg1"/>
                </a:solidFill>
              </a:rPr>
              <a:t> rose window </a:t>
            </a:r>
            <a:r>
              <a:rPr lang="en-US" b="1" dirty="0" err="1" smtClean="0">
                <a:solidFill>
                  <a:schemeClr val="bg1"/>
                </a:solidFill>
              </a:rPr>
              <a:t>menurut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pengertian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religinya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bahwa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disini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diartikan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sebuah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simbol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firman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tuhan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artinya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memasukkan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cahaya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jemaat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sehingga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menerangai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mereka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gelap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gereja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TIPE DAN DESAIN ARSITEKTUR GOTHIC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u="sng" dirty="0" err="1" smtClean="0">
                <a:hlinkClick r:id="rId2" tooltip="desain ruangan dengan arsitektur gotik"/>
              </a:rPr>
              <a:t>desain</a:t>
            </a:r>
            <a:r>
              <a:rPr lang="en-US" u="sng" dirty="0" smtClean="0">
                <a:hlinkClick r:id="rId2" tooltip="desain ruangan dengan arsitektur gotik"/>
              </a:rPr>
              <a:t> </a:t>
            </a:r>
            <a:r>
              <a:rPr lang="en-US" u="sng" dirty="0" err="1" smtClean="0">
                <a:hlinkClick r:id="rId2" tooltip="desain ruangan dengan arsitektur gotik"/>
              </a:rPr>
              <a:t>ruangan</a:t>
            </a:r>
            <a:r>
              <a:rPr lang="en-US" u="sng" dirty="0" smtClean="0">
                <a:hlinkClick r:id="rId2" tooltip="desain ruangan dengan arsitektur gotik"/>
              </a:rPr>
              <a:t> </a:t>
            </a:r>
            <a:r>
              <a:rPr lang="en-US" u="sng" dirty="0" err="1" smtClean="0">
                <a:hlinkClick r:id="rId2" tooltip="desain ruangan dengan arsitektur gotik"/>
              </a:rPr>
              <a:t>dengan</a:t>
            </a:r>
            <a:r>
              <a:rPr lang="en-US" u="sng" dirty="0" smtClean="0">
                <a:hlinkClick r:id="rId2" tooltip="desain ruangan dengan arsitektur gotik"/>
              </a:rPr>
              <a:t> </a:t>
            </a:r>
            <a:r>
              <a:rPr lang="en-US" u="sng" dirty="0" err="1" smtClean="0">
                <a:hlinkClick r:id="rId2" tooltip="desain ruangan dengan arsitektur gotik"/>
              </a:rPr>
              <a:t>arsitektur</a:t>
            </a:r>
            <a:r>
              <a:rPr lang="en-US" u="sng" dirty="0" smtClean="0">
                <a:hlinkClick r:id="rId2" tooltip="desain ruangan dengan arsitektur gotik"/>
              </a:rPr>
              <a:t> </a:t>
            </a:r>
            <a:r>
              <a:rPr lang="en-US" u="sng" dirty="0" err="1" smtClean="0">
                <a:hlinkClick r:id="rId2" tooltip="desain ruangan dengan arsitektur gotik"/>
              </a:rPr>
              <a:t>gotik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dekorasi</a:t>
            </a:r>
            <a:r>
              <a:rPr lang="en-US" dirty="0" smtClean="0"/>
              <a:t> yang </a:t>
            </a:r>
            <a:r>
              <a:rPr lang="en-US" dirty="0" err="1" smtClean="0"/>
              <a:t>menonjol</a:t>
            </a:r>
            <a:r>
              <a:rPr lang="en-US" dirty="0" smtClean="0"/>
              <a:t>.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netral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bernuansa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yang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pula.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,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dihadirkan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lampu-lampu</a:t>
            </a:r>
            <a:r>
              <a:rPr lang="en-US" dirty="0" smtClean="0"/>
              <a:t> </a:t>
            </a:r>
            <a:r>
              <a:rPr lang="en-US" dirty="0" err="1" smtClean="0"/>
              <a:t>gantung</a:t>
            </a:r>
            <a:r>
              <a:rPr lang="en-US" dirty="0" smtClean="0"/>
              <a:t>, </a:t>
            </a:r>
            <a:r>
              <a:rPr lang="en-US" dirty="0" err="1" smtClean="0"/>
              <a:t>tirai</a:t>
            </a:r>
            <a:r>
              <a:rPr lang="en-US" dirty="0" smtClean="0"/>
              <a:t> yang </a:t>
            </a:r>
            <a:r>
              <a:rPr lang="en-US" dirty="0" err="1" smtClean="0"/>
              <a:t>menjuntai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, </a:t>
            </a:r>
            <a:r>
              <a:rPr lang="en-US" dirty="0" err="1" smtClean="0"/>
              <a:t>permadani</a:t>
            </a:r>
            <a:r>
              <a:rPr lang="en-US" dirty="0" smtClean="0"/>
              <a:t> yang </a:t>
            </a:r>
            <a:r>
              <a:rPr lang="en-US" dirty="0" err="1" smtClean="0"/>
              <a:t>membalut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dekorasi-dekorasi</a:t>
            </a:r>
            <a:r>
              <a:rPr lang="en-US" dirty="0" smtClean="0"/>
              <a:t> ala </a:t>
            </a:r>
            <a:r>
              <a:rPr lang="en-US" dirty="0" err="1" smtClean="0"/>
              <a:t>gotik</a:t>
            </a:r>
            <a:r>
              <a:rPr lang="en-US" dirty="0" smtClean="0"/>
              <a:t> lain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Hiasan</a:t>
            </a:r>
            <a:r>
              <a:rPr lang="en-US" dirty="0" smtClean="0"/>
              <a:t> ala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meniru</a:t>
            </a:r>
            <a:r>
              <a:rPr lang="en-US" dirty="0" smtClean="0"/>
              <a:t> </a:t>
            </a:r>
            <a:r>
              <a:rPr lang="en-US" u="sng" dirty="0" err="1" smtClean="0">
                <a:hlinkClick r:id="rId2" tooltip="gaya arsitektur religius"/>
              </a:rPr>
              <a:t>gaya</a:t>
            </a:r>
            <a:r>
              <a:rPr lang="en-US" u="sng" dirty="0" smtClean="0">
                <a:hlinkClick r:id="rId2" tooltip="gaya arsitektur religius"/>
              </a:rPr>
              <a:t> </a:t>
            </a:r>
            <a:r>
              <a:rPr lang="en-US" u="sng" dirty="0" err="1" smtClean="0">
                <a:hlinkClick r:id="rId2" tooltip="gaya arsitektur religius"/>
              </a:rPr>
              <a:t>arsitektur</a:t>
            </a:r>
            <a:r>
              <a:rPr lang="en-US" u="sng" dirty="0" smtClean="0">
                <a:hlinkClick r:id="rId2" tooltip="gaya arsitektur religius"/>
              </a:rPr>
              <a:t> </a:t>
            </a:r>
            <a:r>
              <a:rPr lang="en-US" u="sng" dirty="0" err="1" smtClean="0">
                <a:hlinkClick r:id="rId2" tooltip="gaya arsitektur religius"/>
              </a:rPr>
              <a:t>religius</a:t>
            </a:r>
            <a:r>
              <a:rPr lang="en-US" dirty="0" smtClean="0"/>
              <a:t> yang </a:t>
            </a:r>
            <a:r>
              <a:rPr lang="en-US" dirty="0" err="1" smtClean="0"/>
              <a:t>menitik</a:t>
            </a:r>
            <a:r>
              <a:rPr lang="en-US" dirty="0" smtClean="0"/>
              <a:t> </a:t>
            </a:r>
            <a:r>
              <a:rPr lang="en-US" dirty="0" err="1" smtClean="0"/>
              <a:t>beratkan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surga</a:t>
            </a:r>
            <a:r>
              <a:rPr lang="en-US" dirty="0" smtClean="0"/>
              <a:t> yang </a:t>
            </a:r>
            <a:r>
              <a:rPr lang="en-US" dirty="0" err="1" smtClean="0"/>
              <a:t>kekal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diperkuat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lilin-lilin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vas </a:t>
            </a:r>
            <a:r>
              <a:rPr lang="en-US" dirty="0" err="1" smtClean="0"/>
              <a:t>bunga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(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surga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ttp://architectaria.com/wp-content/uploads/2012/12/arsitektur-bergaya-gothic-gotik-300x20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3352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Furniture </a:t>
            </a:r>
            <a:r>
              <a:rPr lang="en-US" b="1" dirty="0" err="1" smtClean="0"/>
              <a:t>Gotik</a:t>
            </a:r>
            <a:endParaRPr lang="en-US" dirty="0" smtClean="0"/>
          </a:p>
          <a:p>
            <a:r>
              <a:rPr lang="en-US" u="sng" dirty="0" smtClean="0">
                <a:hlinkClick r:id="rId2" tooltip="Gaya furniture ala gotik"/>
              </a:rPr>
              <a:t>Gaya furniture ala </a:t>
            </a:r>
            <a:r>
              <a:rPr lang="en-US" u="sng" dirty="0" err="1" smtClean="0">
                <a:hlinkClick r:id="rId2" tooltip="Gaya furniture ala gotik"/>
              </a:rPr>
              <a:t>gotik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benda-benda</a:t>
            </a:r>
            <a:r>
              <a:rPr lang="en-US" dirty="0" smtClean="0"/>
              <a:t> </a:t>
            </a:r>
            <a:r>
              <a:rPr lang="en-US" dirty="0" err="1" smtClean="0"/>
              <a:t>antik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19.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yang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furnitur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Sandaran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tonggak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papan</a:t>
            </a:r>
            <a:r>
              <a:rPr lang="en-US" dirty="0" smtClean="0"/>
              <a:t> yang </a:t>
            </a:r>
            <a:r>
              <a:rPr lang="en-US" dirty="0" err="1" smtClean="0"/>
              <a:t>utuh</a:t>
            </a:r>
            <a:r>
              <a:rPr lang="en-US" dirty="0" smtClean="0"/>
              <a:t> yang </a:t>
            </a:r>
            <a:r>
              <a:rPr lang="en-US" dirty="0" err="1" smtClean="0"/>
              <a:t>meniru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kursi-kursi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. </a:t>
            </a:r>
            <a:r>
              <a:rPr lang="en-US" dirty="0" err="1" smtClean="0"/>
              <a:t>Kayu</a:t>
            </a:r>
            <a:r>
              <a:rPr lang="en-US" dirty="0" smtClean="0"/>
              <a:t> oak </a:t>
            </a:r>
            <a:r>
              <a:rPr lang="en-US" dirty="0" err="1" smtClean="0"/>
              <a:t>merupakan</a:t>
            </a:r>
            <a:r>
              <a:rPr lang="en-US" dirty="0" smtClean="0"/>
              <a:t> material yang </a:t>
            </a:r>
            <a:r>
              <a:rPr lang="en-US" dirty="0" err="1" smtClean="0"/>
              <a:t>kerap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furniture lain.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architectaria.com/wp-content/uploads/2012/12/desain-furniture-bergaya-gothic-gotik-300x252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furniturnya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tirai</a:t>
            </a:r>
            <a:r>
              <a:rPr lang="en-US" dirty="0" smtClean="0"/>
              <a:t>, </a:t>
            </a:r>
            <a:r>
              <a:rPr lang="en-US" dirty="0" err="1" smtClean="0"/>
              <a:t>permadani</a:t>
            </a:r>
            <a:r>
              <a:rPr lang="en-US" dirty="0" smtClean="0"/>
              <a:t>, </a:t>
            </a:r>
            <a:r>
              <a:rPr lang="en-US" dirty="0" err="1" smtClean="0"/>
              <a:t>sarung</a:t>
            </a:r>
            <a:r>
              <a:rPr lang="en-US" dirty="0" smtClean="0"/>
              <a:t> </a:t>
            </a:r>
            <a:r>
              <a:rPr lang="en-US" dirty="0" err="1" smtClean="0"/>
              <a:t>bantal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taplak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.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kala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permadani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tipikal</a:t>
            </a:r>
            <a:r>
              <a:rPr lang="en-US" dirty="0" smtClean="0"/>
              <a:t> </a:t>
            </a:r>
            <a:r>
              <a:rPr lang="en-US" dirty="0" err="1" smtClean="0"/>
              <a:t>kain-kain</a:t>
            </a:r>
            <a:r>
              <a:rPr lang="en-US" dirty="0" smtClean="0"/>
              <a:t> </a:t>
            </a:r>
            <a:r>
              <a:rPr lang="en-US" dirty="0" err="1" smtClean="0"/>
              <a:t>jaman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. </a:t>
            </a:r>
            <a:r>
              <a:rPr lang="en-US" u="sng" dirty="0" err="1" smtClean="0">
                <a:hlinkClick r:id="rId2" tooltip="Desain dan ornamen kain  gotik"/>
              </a:rPr>
              <a:t>Desain</a:t>
            </a:r>
            <a:r>
              <a:rPr lang="en-US" u="sng" dirty="0" smtClean="0">
                <a:hlinkClick r:id="rId2" tooltip="Desain dan ornamen kain  gotik"/>
              </a:rPr>
              <a:t> </a:t>
            </a:r>
            <a:r>
              <a:rPr lang="en-US" u="sng" dirty="0" err="1" smtClean="0">
                <a:hlinkClick r:id="rId2" tooltip="Desain dan ornamen kain  gotik"/>
              </a:rPr>
              <a:t>dan</a:t>
            </a:r>
            <a:r>
              <a:rPr lang="en-US" u="sng" dirty="0" smtClean="0">
                <a:hlinkClick r:id="rId2" tooltip="Desain dan ornamen kain  gotik"/>
              </a:rPr>
              <a:t> </a:t>
            </a:r>
            <a:r>
              <a:rPr lang="en-US" u="sng" dirty="0" err="1" smtClean="0">
                <a:hlinkClick r:id="rId2" tooltip="Desain dan ornamen kain  gotik"/>
              </a:rPr>
              <a:t>ornamen</a:t>
            </a:r>
            <a:r>
              <a:rPr lang="en-US" u="sng" dirty="0" smtClean="0">
                <a:hlinkClick r:id="rId2" tooltip="Desain dan ornamen kain  gotik"/>
              </a:rPr>
              <a:t> </a:t>
            </a:r>
            <a:r>
              <a:rPr lang="en-US" u="sng" dirty="0" err="1" smtClean="0">
                <a:hlinkClick r:id="rId2" tooltip="Desain dan ornamen kain  gotik"/>
              </a:rPr>
              <a:t>kain</a:t>
            </a:r>
            <a:r>
              <a:rPr lang="en-US" u="sng" dirty="0" smtClean="0">
                <a:hlinkClick r:id="rId2" tooltip="Desain dan ornamen kain  gotik"/>
              </a:rPr>
              <a:t>  </a:t>
            </a:r>
            <a:r>
              <a:rPr lang="en-US" u="sng" dirty="0" err="1" smtClean="0">
                <a:hlinkClick r:id="rId2" tooltip="Desain dan ornamen kain  gotik"/>
              </a:rPr>
              <a:t>gotik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warna-warna</a:t>
            </a:r>
            <a:r>
              <a:rPr lang="en-US" dirty="0" smtClean="0"/>
              <a:t> </a:t>
            </a:r>
            <a:r>
              <a:rPr lang="en-US" dirty="0" err="1" smtClean="0"/>
              <a:t>cerah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figur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gantungan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dipoles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architectaria.com/wp-content/uploads/2012/12/corak-kain-bergaya-gotik-300x225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1"/>
            <a:ext cx="30480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KARAKTERISTIK BANGUNAN GOTHIC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menara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. Dan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Gothic </a:t>
            </a:r>
            <a:r>
              <a:rPr lang="en-US" dirty="0" err="1" smtClean="0"/>
              <a:t>menara</a:t>
            </a:r>
            <a:r>
              <a:rPr lang="en-US" dirty="0" smtClean="0"/>
              <a:t> </a:t>
            </a:r>
            <a:r>
              <a:rPr lang="en-US" dirty="0" err="1" smtClean="0"/>
              <a:t>difungsikan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peribadatan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. 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lonceng</a:t>
            </a:r>
            <a:r>
              <a:rPr lang="en-US" dirty="0" smtClean="0"/>
              <a:t> yang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menara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http://4.bp.blogspot.com/-OCcC6OdG8yE/UZxMwvv17nI/AAAAAAAABHg/TGgSVdo8qRU/s320/Salisbury+Cathedral,+Inggri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"/>
            <a:ext cx="4419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i="1" dirty="0" smtClean="0"/>
              <a:t>rose window.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religi</a:t>
            </a:r>
            <a:r>
              <a:rPr lang="en-US" dirty="0" smtClean="0"/>
              <a:t>, </a:t>
            </a:r>
            <a:r>
              <a:rPr lang="en-US" i="1" dirty="0" smtClean="0"/>
              <a:t>rose window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symbol </a:t>
            </a:r>
            <a:r>
              <a:rPr lang="en-US" dirty="0" err="1" smtClean="0"/>
              <a:t>firman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yang </a:t>
            </a:r>
            <a:r>
              <a:rPr lang="en-US" dirty="0" err="1" smtClean="0"/>
              <a:t>disimbolkan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menerangi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BLOGGER_PHOTO_ID_5168579498162749314" descr="http://3.bp.blogspot.com/_Qm-nXjSJT-I/R7p7q1Vbf4I/AAAAAAAAANA/5BaRmBpRBQk/s200/Picture7+cop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dirty="0" err="1" smtClean="0"/>
              <a:t>patri</a:t>
            </a:r>
            <a:r>
              <a:rPr lang="en-US" dirty="0" smtClean="0"/>
              <a:t> </a:t>
            </a:r>
            <a:r>
              <a:rPr lang="en-US" i="1" dirty="0" smtClean="0"/>
              <a:t>(clear storey)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gothic.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BLOGGER_PHOTO_ID_5168579751565819794" descr="http://2.bp.blogspot.com/_Qm-nXjSJT-I/R7p75lVbf5I/AAAAAAAAANI/Yug29OrEjj4/s200/Picture8+cop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i="1" dirty="0" smtClean="0"/>
              <a:t>rib vaulting.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yang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peninggalan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gothic.</a:t>
            </a:r>
          </a:p>
          <a:p>
            <a:endParaRPr lang="en-US" dirty="0" smtClean="0"/>
          </a:p>
          <a:p>
            <a:r>
              <a:rPr lang="en-US" dirty="0" err="1" smtClean="0"/>
              <a:t>Penebalan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/</a:t>
            </a:r>
            <a:r>
              <a:rPr lang="en-US" dirty="0" err="1" smtClean="0"/>
              <a:t>tiang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perkuatan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gothic. </a:t>
            </a:r>
          </a:p>
          <a:p>
            <a:r>
              <a:rPr lang="en-US" dirty="0" err="1" smtClean="0"/>
              <a:t>Jajaran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yang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rib </a:t>
            </a:r>
            <a:r>
              <a:rPr lang="en-US" i="1" dirty="0" err="1" smtClean="0"/>
              <a:t>voulting</a:t>
            </a:r>
            <a:r>
              <a:rPr lang="en-US" i="1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BLOGGER_PHOTO_ID_5168580013558824866" descr="http://3.bp.blogspot.com/_Qm-nXjSJT-I/R7p8I1Vbf6I/AAAAAAAAANQ/Ri-jwiBkSmU/s320/Picture9+cop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1000"/>
            <a:ext cx="4190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bangunan-bangunannya</a:t>
            </a:r>
            <a:r>
              <a:rPr lang="en-US" dirty="0" smtClean="0"/>
              <a:t> yang </a:t>
            </a:r>
            <a:r>
              <a:rPr lang="en-US" dirty="0" err="1" smtClean="0"/>
              <a:t>menjulang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romanesk</a:t>
            </a:r>
            <a:r>
              <a:rPr lang="en-US" dirty="0" smtClean="0"/>
              <a:t> yang </a:t>
            </a:r>
            <a:r>
              <a:rPr lang="en-US" dirty="0" err="1" smtClean="0"/>
              <a:t>mengandalkan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err="1" smtClean="0"/>
              <a:t>triforium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menyangga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mengandfalkan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smtClean="0"/>
              <a:t>flying buttress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i="1" dirty="0" smtClean="0"/>
              <a:t> flying buttress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err="1" smtClean="0"/>
              <a:t>triforium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bereksperimen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penyangga</a:t>
            </a:r>
            <a:r>
              <a:rPr lang="en-US" dirty="0" smtClean="0"/>
              <a:t> </a:t>
            </a:r>
            <a:r>
              <a:rPr lang="en-US" i="1" dirty="0" err="1" smtClean="0"/>
              <a:t>triforium</a:t>
            </a:r>
            <a:r>
              <a:rPr lang="en-US" dirty="0" smtClean="0"/>
              <a:t> </a:t>
            </a:r>
            <a:r>
              <a:rPr lang="en-US" dirty="0" err="1" smtClean="0"/>
              <a:t>dicoak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organik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meruang</a:t>
            </a:r>
            <a:r>
              <a:rPr lang="en-US" dirty="0" smtClean="0"/>
              <a:t>.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i="1" dirty="0" smtClean="0"/>
              <a:t>flying buttress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penyangga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tralisnya</a:t>
            </a:r>
            <a:r>
              <a:rPr lang="en-US" dirty="0" smtClean="0"/>
              <a:t> </a:t>
            </a:r>
            <a:r>
              <a:rPr lang="en-US" dirty="0" err="1" smtClean="0"/>
              <a:t>sekalipun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i="1" dirty="0" smtClean="0"/>
              <a:t>flaying </a:t>
            </a:r>
            <a:r>
              <a:rPr lang="en-US" i="1" dirty="0" err="1" smtClean="0"/>
              <a:t>buttres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garapan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i="1" dirty="0" err="1" smtClean="0"/>
              <a:t>triforium</a:t>
            </a:r>
            <a:r>
              <a:rPr lang="en-US" dirty="0" smtClean="0"/>
              <a:t> yang </a:t>
            </a:r>
            <a:r>
              <a:rPr lang="en-US" dirty="0" err="1" smtClean="0"/>
              <a:t>dicoak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http://2.bp.blogspot.com/-J6n1cK3gQNQ/UZxOhC7lrYI/AAAAAAAABH4/RNh6X-B5CmA/s1600/Struktur+Arsitektur+Gotik.jpg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128594" y="2174875"/>
            <a:ext cx="307463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ttp://1.bp.blogspot.com/-LAXI6wf0GIw/UZxOhyVTlAI/AAAAAAAABIA/sh9cjCQ8EyY/s320/Flying+Byttress+Notre+Dame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1539081" y="1676400"/>
            <a:ext cx="2270919" cy="39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penampang</a:t>
            </a:r>
            <a:r>
              <a:rPr lang="en-US" dirty="0" smtClean="0"/>
              <a:t> </a:t>
            </a:r>
            <a:r>
              <a:rPr lang="en-US" i="1" dirty="0" smtClean="0"/>
              <a:t>vault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romanesk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gotik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mencoak</a:t>
            </a:r>
            <a:r>
              <a:rPr lang="en-US" dirty="0" smtClean="0"/>
              <a:t> </a:t>
            </a:r>
            <a:r>
              <a:rPr lang="en-US" i="1" dirty="0" smtClean="0"/>
              <a:t>vault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http://4.bp.blogspot.com/-2-oCHSVs_T4/UZxOfKpGdpI/AAAAAAAABHw/m4WPtL9LVuA/s320/Vault+Romanesk+&amp;+Gotik+Order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098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i="1" dirty="0" smtClean="0"/>
              <a:t>vault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tralis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penahan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smtClean="0"/>
              <a:t>vaulting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smtClean="0"/>
              <a:t>bracing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ttp://2.bp.blogspot.com/-WFmjn3ByL3c/UZxOw5TtEiI/AAAAAAAABII/s4WfVlCfceM/s320/Vaulting+Arsitektur+Gotik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2.bp.blogspot.com/-ATjzSIYDqak/UZxOyFWycdI/AAAAAAAABIQ/GlTN14z-BYs/s320/Bracing+Arsitektur+Gotik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336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996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ARSITEKTUR MEDIEVAL : GOTHIC</vt:lpstr>
      <vt:lpstr>SEJARAH GOTHIC</vt:lpstr>
      <vt:lpstr>KARAKTERISTIK BANGUNAN GOTHIC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BANGUNAN-BANGUNAN DENGAN STYLE GOTHIC</vt:lpstr>
      <vt:lpstr>Slide 16</vt:lpstr>
      <vt:lpstr>Slide 17</vt:lpstr>
      <vt:lpstr>Slide 18</vt:lpstr>
      <vt:lpstr>Slide 19</vt:lpstr>
      <vt:lpstr>CIRI LAIN ARSITEKTUR GOTHIC</vt:lpstr>
      <vt:lpstr>TIPE DAN DESAIN ARSITEKTUR GOTHIC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MEDIEVAL : GOTHIC</dc:title>
  <dc:creator>TOSHIBA</dc:creator>
  <cp:lastModifiedBy>PC</cp:lastModifiedBy>
  <cp:revision>19</cp:revision>
  <dcterms:created xsi:type="dcterms:W3CDTF">2015-03-23T12:16:02Z</dcterms:created>
  <dcterms:modified xsi:type="dcterms:W3CDTF">2016-05-20T02:16:13Z</dcterms:modified>
</cp:coreProperties>
</file>