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D797-7341-430F-BBBD-8599CA9A8E5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E6BD9-06D7-4685-BAF7-AF432283C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books.org/wiki/Berkas:Reconstruction_of_the_east_pediment_of_the_Parthenon_2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d.wikibooks.org/wiki/Berkas:The_Parthenon_in_Athens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d.wikibooks.org/wiki/Berkas:AtenePartenoneTrabeazioneOvest.jp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id.wikibooks.org/wiki/Berkas:Parthenon.Southern.Side.damaged.jpg" TargetMode="External"/><Relationship Id="rId4" Type="http://schemas.openxmlformats.org/officeDocument/2006/relationships/hyperlink" Target="http://id.wikibooks.org/wiki/Berkas:2006_01_21_Ath%C3%A8nes_Parth%C3%A9non.JPG" TargetMode="Externa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ffaloveaoi.files.wordpress.com/2011/04/5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1.bp.blogspot.com/_FbrkfgLXvXo/ScA0w0iHBMI/AAAAAAAAAII/5khFDUd8NTw/s1600-h/6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http://3.bp.blogspot.com/_FbrkfgLXvXo/ScA0wuuukBI/AAAAAAAAAIA/KDRERm701Wc/s1600-h/7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1.bp.blogspot.com/_FbrkfgLXvXo/ScA0wtnEuKI/AAAAAAAAAH4/PlIrbcJwrFg/s1600-h/8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books.org/wiki/Berkas:DionysiusTheater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hyperlink" Target="http://3.bp.blogspot.com/_FbrkfgLXvXo/ScAyNhvigXI/AAAAAAAAAHY/IGhbj7BPfZI/s1600-h/12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d.wikibooks.org/wiki/Berkas:GriechTheater2.PN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d.wikibooks.org/wiki/Berkas:Theatre_of_Epidaurus_OLC.jpg" TargetMode="Externa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ARSITEKTUR YUNANI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By: INA TRIESNA BUDIANI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PARTHENON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Parthenon, merupakan bangunan persegi yang memanjang dengan deretan kolom luar yang bercirikan gaya Doric. Di tempat ini juga terdapat tempat patung dewa yaitu CELLA LONGITUDINAL.</a:t>
            </a:r>
            <a:endParaRPr lang="en-US" dirty="0" smtClean="0"/>
          </a:p>
          <a:p>
            <a:r>
              <a:rPr lang="en-US" dirty="0"/>
              <a:t>Parthenon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dewi</a:t>
            </a:r>
            <a:r>
              <a:rPr lang="en-US" dirty="0"/>
              <a:t> Athena yang </a:t>
            </a:r>
            <a:r>
              <a:rPr lang="en-US" dirty="0" err="1"/>
              <a:t>dibagun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Athena,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Akropolis</a:t>
            </a:r>
            <a:r>
              <a:rPr lang="en-US" dirty="0"/>
              <a:t> ("Kota </a:t>
            </a:r>
            <a:r>
              <a:rPr lang="en-US" dirty="0" err="1"/>
              <a:t>Tinggi</a:t>
            </a:r>
            <a:r>
              <a:rPr lang="en-US" dirty="0"/>
              <a:t>").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Perunggu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,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1300 SM, </a:t>
            </a:r>
            <a:r>
              <a:rPr lang="en-US" dirty="0" err="1"/>
              <a:t>Akropolis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raja,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Athena </a:t>
            </a:r>
            <a:r>
              <a:rPr lang="en-US" dirty="0" err="1"/>
              <a:t>diserang</a:t>
            </a:r>
            <a:r>
              <a:rPr lang="en-US" dirty="0" smtClean="0"/>
              <a:t>.</a:t>
            </a:r>
          </a:p>
          <a:p>
            <a:endParaRPr lang="id-ID" dirty="0" smtClean="0"/>
          </a:p>
          <a:p>
            <a:r>
              <a:rPr lang="en-US" dirty="0"/>
              <a:t>Athena </a:t>
            </a:r>
            <a:r>
              <a:rPr lang="en-US" dirty="0" err="1"/>
              <a:t>menyewa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arsitek</a:t>
            </a:r>
            <a:r>
              <a:rPr lang="en-US" dirty="0"/>
              <a:t> </a:t>
            </a:r>
            <a:r>
              <a:rPr lang="en-US" dirty="0" err="1"/>
              <a:t>ternama</a:t>
            </a:r>
            <a:r>
              <a:rPr lang="en-US" dirty="0"/>
              <a:t>, </a:t>
            </a:r>
            <a:r>
              <a:rPr lang="en-US" dirty="0" err="1"/>
              <a:t>Kallikrates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Iktinus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pemahat</a:t>
            </a:r>
            <a:r>
              <a:rPr lang="en-US" dirty="0"/>
              <a:t> </a:t>
            </a:r>
            <a:r>
              <a:rPr lang="en-US" dirty="0" err="1"/>
              <a:t>terkenal</a:t>
            </a:r>
            <a:r>
              <a:rPr lang="en-US" dirty="0"/>
              <a:t>, </a:t>
            </a:r>
            <a:r>
              <a:rPr lang="en-US" dirty="0" err="1"/>
              <a:t>Pheidias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Parthenon. Kali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marmer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http://upload.wikimedia.org/wikipedia/commons/thumb/d/da/The_Parthenon_in_Athens.jpg/250px-The_Parthenon_in_Athen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7601" y="3810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upload.wikimedia.org/wikipedia/commons/thumb/c/ce/2006_01_21_Ath%C3%A8nes_Parth%C3%A9non.JPG/250px-2006_01_21_Ath%C3%A8nes_Parth%C3%A9non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81001"/>
            <a:ext cx="2514599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upload.wikimedia.org/wikipedia/commons/thumb/7/79/AtenePartenoneTrabeazioneOvest.jpg/250px-AtenePartenoneTrabeazioneOvest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895600"/>
            <a:ext cx="25907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thumb/d/d0/Reconstruction_of_the_east_pediment_of_the_Parthenon_2.jpg/250px-Reconstruction_of_the_east_pediment_of_the_Parthenon_2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2895600"/>
            <a:ext cx="25145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upload.wikimedia.org/wikipedia/commons/thumb/a/a6/Parthenon.Southern.Side.damaged.jpg/250px-Parthenon.Southern.Side.damaged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5029200"/>
            <a:ext cx="31241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KOLOM/TIANG PADA ARSITEKTUR YUNANI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r>
              <a:rPr lang="en-US" dirty="0" smtClean="0"/>
              <a:t> (order)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: Doric, Ionic </a:t>
            </a:r>
            <a:r>
              <a:rPr lang="en-US" dirty="0" err="1" smtClean="0"/>
              <a:t>dan</a:t>
            </a:r>
            <a:r>
              <a:rPr lang="en-US" dirty="0" smtClean="0"/>
              <a:t> Corinthian.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(base), </a:t>
            </a:r>
            <a:r>
              <a:rPr lang="en-US" dirty="0" err="1" smtClean="0"/>
              <a:t>tubuh</a:t>
            </a:r>
            <a:r>
              <a:rPr lang="en-US" dirty="0" smtClean="0"/>
              <a:t> (shaft)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(capital) </a:t>
            </a:r>
            <a:r>
              <a:rPr lang="en-US" dirty="0" err="1" smtClean="0"/>
              <a:t>kolom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order,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fasade</a:t>
            </a:r>
            <a:r>
              <a:rPr lang="en-US" dirty="0" smtClean="0"/>
              <a:t>/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kuil</a:t>
            </a:r>
            <a:r>
              <a:rPr lang="en-US" dirty="0" smtClean="0"/>
              <a:t>. Gaya Doric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tertua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paling </a:t>
            </a:r>
            <a:r>
              <a:rPr lang="en-US" dirty="0" err="1" smtClean="0"/>
              <a:t>sederhana</a:t>
            </a:r>
            <a:r>
              <a:rPr lang="en-US" dirty="0" smtClean="0"/>
              <a:t>. Gaya Ionic </a:t>
            </a:r>
            <a:r>
              <a:rPr lang="en-US" dirty="0" err="1" smtClean="0"/>
              <a:t>dan</a:t>
            </a:r>
            <a:r>
              <a:rPr lang="en-US" dirty="0" smtClean="0"/>
              <a:t> Corinthian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. Entablature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)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endParaRPr lang="en-US" dirty="0"/>
          </a:p>
        </p:txBody>
      </p:sp>
      <p:pic>
        <p:nvPicPr>
          <p:cNvPr id="22530" name="Picture 2" descr="D:\INA-GLOBAL I\Yunani\image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04800"/>
            <a:ext cx="5111750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KOLOM YUNANI</a:t>
            </a:r>
            <a:endParaRPr lang="en-US" dirty="0"/>
          </a:p>
        </p:txBody>
      </p:sp>
      <p:pic>
        <p:nvPicPr>
          <p:cNvPr id="23554" name="Picture 2" descr="D:\INA-GLOBAL I\Yunani\Arsitektur-Klasik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yang paling </a:t>
            </a:r>
            <a:r>
              <a:rPr lang="en-US" dirty="0" err="1" smtClean="0"/>
              <a:t>masif</a:t>
            </a:r>
            <a:r>
              <a:rPr lang="en-US" dirty="0" smtClean="0"/>
              <a:t>/</a:t>
            </a:r>
            <a:r>
              <a:rPr lang="en-US" dirty="0" err="1" smtClean="0"/>
              <a:t>berat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base/</a:t>
            </a:r>
            <a:r>
              <a:rPr lang="en-US" dirty="0" err="1" smtClean="0"/>
              <a:t>dasar</a:t>
            </a:r>
            <a:r>
              <a:rPr lang="en-US" dirty="0" smtClean="0"/>
              <a:t>,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/shaft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(pediment). </a:t>
            </a:r>
            <a:r>
              <a:rPr lang="en-US" dirty="0" err="1" smtClean="0"/>
              <a:t>Alur</a:t>
            </a:r>
            <a:r>
              <a:rPr lang="en-US" dirty="0" smtClean="0"/>
              <a:t> relief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berujung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endParaRPr lang="en-US" dirty="0" smtClean="0"/>
          </a:p>
          <a:p>
            <a:r>
              <a:rPr lang="en-US" dirty="0" smtClean="0"/>
              <a:t>Architrave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berukiran</a:t>
            </a:r>
            <a:r>
              <a:rPr lang="en-US" dirty="0" smtClean="0"/>
              <a:t> </a:t>
            </a:r>
            <a:r>
              <a:rPr lang="en-US" dirty="0" err="1" smtClean="0"/>
              <a:t>barisan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Frieze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didekorasi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ukiran-ukiran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24578" name="Picture 2" descr="D:\INA-GLOBAL I\Yunani\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1150" y="533401"/>
            <a:ext cx="2813050" cy="2895600"/>
          </a:xfrm>
          <a:prstGeom prst="rect">
            <a:avLst/>
          </a:prstGeom>
          <a:noFill/>
        </p:spPr>
      </p:pic>
      <p:pic>
        <p:nvPicPr>
          <p:cNvPr id="24579" name="Picture 3" descr="D:\INA-GLOBAL I\Yunani\image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438400"/>
            <a:ext cx="2514600" cy="4114800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505200"/>
            <a:ext cx="2724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langsing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Doric. </a:t>
            </a:r>
            <a:r>
              <a:rPr lang="en-US" dirty="0" err="1" smtClean="0"/>
              <a:t>Alur</a:t>
            </a:r>
            <a:r>
              <a:rPr lang="en-US" dirty="0" smtClean="0"/>
              <a:t> relief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Kadang-kadang</a:t>
            </a:r>
            <a:r>
              <a:rPr lang="en-US" dirty="0" smtClean="0"/>
              <a:t> shaft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patung</a:t>
            </a:r>
            <a:r>
              <a:rPr lang="en-US" dirty="0" smtClean="0"/>
              <a:t> </a:t>
            </a:r>
            <a:r>
              <a:rPr lang="en-US" dirty="0" err="1" smtClean="0"/>
              <a:t>figur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(caryatids).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capital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sepasang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spiral,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gulungan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 smtClean="0"/>
          </a:p>
          <a:p>
            <a:pPr algn="just"/>
            <a:r>
              <a:rPr lang="en-US" dirty="0" smtClean="0"/>
              <a:t>Architrave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Frieze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didekorasi</a:t>
            </a:r>
            <a:endParaRPr lang="en-US" dirty="0" smtClean="0"/>
          </a:p>
          <a:p>
            <a:pPr algn="just"/>
            <a:r>
              <a:rPr lang="en-US" dirty="0" smtClean="0"/>
              <a:t>Cornice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dekorasi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barisan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dental</a:t>
            </a:r>
          </a:p>
          <a:p>
            <a:pPr algn="just"/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25602" name="Picture 2" descr="D:\INA-GLOBAL I\Yunani\image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1" y="457200"/>
            <a:ext cx="2895599" cy="2743199"/>
          </a:xfrm>
          <a:prstGeom prst="rect">
            <a:avLst/>
          </a:prstGeom>
          <a:noFill/>
        </p:spPr>
      </p:pic>
      <p:pic>
        <p:nvPicPr>
          <p:cNvPr id="25603" name="Picture 3" descr="D:\INA-GLOBAL I\Yunani\image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514600"/>
            <a:ext cx="2514600" cy="4114800"/>
          </a:xfrm>
          <a:prstGeom prst="rect">
            <a:avLst/>
          </a:prstGeom>
          <a:noFill/>
        </p:spPr>
      </p:pic>
      <p:pic>
        <p:nvPicPr>
          <p:cNvPr id="25604" name="Picture 4" descr="D:\INA-GLOBAL I\Yunani\Figure-11.-Chambers-Composite-609x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352800"/>
            <a:ext cx="2667000" cy="3352800"/>
          </a:xfrm>
          <a:prstGeom prst="rect">
            <a:avLst/>
          </a:prstGeom>
          <a:noFill/>
        </p:spPr>
      </p:pic>
      <p:pic>
        <p:nvPicPr>
          <p:cNvPr id="25605" name="Picture 5" descr="D:\INA-GLOBAL I\Yunani\ionicord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599"/>
            <a:ext cx="17526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Corinthian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Ionic</a:t>
            </a:r>
          </a:p>
          <a:p>
            <a:pPr algn="just"/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capital,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dekorasi</a:t>
            </a:r>
            <a:endParaRPr lang="en-US" dirty="0" smtClean="0"/>
          </a:p>
          <a:p>
            <a:pPr algn="just"/>
            <a:r>
              <a:rPr lang="en-US" dirty="0" smtClean="0"/>
              <a:t>Capital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didekorasi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ukiran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acanthus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, </a:t>
            </a:r>
            <a:r>
              <a:rPr lang="en-US" dirty="0" err="1" smtClean="0"/>
              <a:t>gaya</a:t>
            </a:r>
            <a:r>
              <a:rPr lang="en-US" dirty="0" smtClean="0"/>
              <a:t> Corinthian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interior/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Corinthian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eksterior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Kuil</a:t>
            </a:r>
            <a:r>
              <a:rPr lang="en-US" dirty="0" smtClean="0"/>
              <a:t> Zeus Olympia, Athena (174 SM – 132 M).</a:t>
            </a:r>
          </a:p>
          <a:p>
            <a:pPr algn="just"/>
            <a:endParaRPr lang="en-US" dirty="0"/>
          </a:p>
        </p:txBody>
      </p:sp>
      <p:pic>
        <p:nvPicPr>
          <p:cNvPr id="26626" name="Picture 2" descr="D:\INA-GLOBAL I\Yunani\image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6387" y="533401"/>
            <a:ext cx="2894013" cy="2590800"/>
          </a:xfrm>
          <a:prstGeom prst="rect">
            <a:avLst/>
          </a:prstGeom>
          <a:noFill/>
        </p:spPr>
      </p:pic>
      <p:pic>
        <p:nvPicPr>
          <p:cNvPr id="26627" name="Picture 3" descr="D:\INA-GLOBAL I\Yunani\image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362200"/>
            <a:ext cx="2438400" cy="4343400"/>
          </a:xfrm>
          <a:prstGeom prst="rect">
            <a:avLst/>
          </a:prstGeom>
          <a:noFill/>
        </p:spPr>
      </p:pic>
      <p:pic>
        <p:nvPicPr>
          <p:cNvPr id="26628" name="Picture 4" descr="D:\INA-GLOBAL I\Yunani\Chorinthian-classic-capital-antique-architecture-illustrati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1" y="327660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PERADABAN YUNANI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err="1" smtClean="0"/>
              <a:t>Arsitektur</a:t>
            </a:r>
            <a:r>
              <a:rPr lang="en-US" i="1" dirty="0" smtClean="0"/>
              <a:t> </a:t>
            </a:r>
            <a:r>
              <a:rPr lang="en-US" i="1" dirty="0" err="1" smtClean="0"/>
              <a:t>Yunani</a:t>
            </a:r>
            <a:r>
              <a:rPr lang="en-US" i="1" dirty="0" smtClean="0"/>
              <a:t> </a:t>
            </a:r>
            <a:r>
              <a:rPr lang="en-US" i="1" dirty="0" err="1" smtClean="0"/>
              <a:t>Daratan</a:t>
            </a:r>
            <a:r>
              <a:rPr lang="en-US" i="1" dirty="0" smtClean="0"/>
              <a:t> (650 – 30 BC)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phase </a:t>
            </a:r>
            <a:r>
              <a:rPr lang="en-US" dirty="0" err="1" smtClean="0"/>
              <a:t>peradaban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>1. Phase Hellenic</a:t>
            </a:r>
            <a:br>
              <a:rPr lang="en-US" dirty="0" smtClean="0"/>
            </a:br>
            <a:r>
              <a:rPr lang="en-US" dirty="0" smtClean="0"/>
              <a:t>2. Phase Hellenistic</a:t>
            </a:r>
            <a:br>
              <a:rPr lang="en-US" dirty="0" smtClean="0"/>
            </a:br>
            <a:endParaRPr lang="en-US" b="1" dirty="0" smtClean="0"/>
          </a:p>
          <a:p>
            <a:endParaRPr lang="en-US" dirty="0"/>
          </a:p>
        </p:txBody>
      </p:sp>
      <p:pic>
        <p:nvPicPr>
          <p:cNvPr id="10" name="Content Placeholder 9" descr="http://effaloveaoi.files.wordpress.com/2011/04/5.jpg?w=300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764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Phase Hellenic (650 – 323 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Karakter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masyarakatnya</a:t>
            </a:r>
            <a:r>
              <a:rPr lang="en-US" sz="1400" dirty="0" smtClean="0"/>
              <a:t>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menjunjung</a:t>
            </a:r>
            <a:r>
              <a:rPr lang="en-US" sz="1400" dirty="0" smtClean="0"/>
              <a:t> </a:t>
            </a:r>
            <a:r>
              <a:rPr lang="en-US" sz="1400" dirty="0" err="1" smtClean="0"/>
              <a:t>tinggi</a:t>
            </a:r>
            <a:r>
              <a:rPr lang="en-US" sz="1400" dirty="0" smtClean="0"/>
              <a:t> </a:t>
            </a:r>
            <a:r>
              <a:rPr lang="en-US" sz="1400" dirty="0" err="1" smtClean="0"/>
              <a:t>kepercayaan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seni</a:t>
            </a:r>
            <a:r>
              <a:rPr lang="en-US" sz="1400" dirty="0" smtClean="0"/>
              <a:t>,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kuil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bagian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terpenting</a:t>
            </a:r>
            <a:r>
              <a:rPr lang="en-US" sz="1400" dirty="0" smtClean="0"/>
              <a:t>.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mulanya</a:t>
            </a:r>
            <a:r>
              <a:rPr lang="en-US" sz="1400" dirty="0" smtClean="0"/>
              <a:t> </a:t>
            </a:r>
            <a:r>
              <a:rPr lang="en-US" sz="1400" dirty="0" err="1" smtClean="0"/>
              <a:t>kuil</a:t>
            </a:r>
            <a:r>
              <a:rPr lang="en-US" sz="1400" dirty="0" smtClean="0"/>
              <a:t> </a:t>
            </a:r>
            <a:r>
              <a:rPr lang="en-US" sz="1400" dirty="0" err="1" smtClean="0"/>
              <a:t>mengambil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dasar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Megaron</a:t>
            </a:r>
            <a:r>
              <a:rPr lang="en-US" sz="1400" dirty="0" smtClean="0"/>
              <a:t> </a:t>
            </a:r>
            <a:r>
              <a:rPr lang="en-US" sz="1400" dirty="0" err="1" smtClean="0"/>
              <a:t>selanjutnya</a:t>
            </a:r>
            <a:r>
              <a:rPr lang="en-US" sz="1400" dirty="0" smtClean="0"/>
              <a:t> </a:t>
            </a:r>
            <a:r>
              <a:rPr lang="en-US" sz="1400" dirty="0" err="1" smtClean="0"/>
              <a:t>dikembangkan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Konstruksi</a:t>
            </a:r>
            <a:r>
              <a:rPr lang="en-US" sz="1400" dirty="0" smtClean="0"/>
              <a:t> </a:t>
            </a:r>
            <a:r>
              <a:rPr lang="en-US" sz="1400" dirty="0" err="1" smtClean="0"/>
              <a:t>utama</a:t>
            </a:r>
            <a:r>
              <a:rPr lang="en-US" sz="1400" dirty="0" smtClean="0"/>
              <a:t> </a:t>
            </a:r>
            <a:r>
              <a:rPr lang="en-US" sz="1400" dirty="0" err="1" smtClean="0"/>
              <a:t>memakai</a:t>
            </a:r>
            <a:r>
              <a:rPr lang="en-US" sz="1400" dirty="0" smtClean="0"/>
              <a:t> system </a:t>
            </a:r>
            <a:r>
              <a:rPr lang="en-US" sz="1400" dirty="0" err="1" smtClean="0"/>
              <a:t>kolom</a:t>
            </a:r>
            <a:r>
              <a:rPr lang="en-US" sz="1400" dirty="0" smtClean="0"/>
              <a:t> (</a:t>
            </a:r>
            <a:r>
              <a:rPr lang="en-US" sz="1400" dirty="0" err="1" smtClean="0"/>
              <a:t>tiang</a:t>
            </a:r>
            <a:r>
              <a:rPr lang="en-US" sz="1400" dirty="0" smtClean="0"/>
              <a:t>)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balok</a:t>
            </a:r>
            <a:r>
              <a:rPr lang="en-US" sz="1400" dirty="0" smtClean="0"/>
              <a:t> (</a:t>
            </a:r>
            <a:r>
              <a:rPr lang="en-US" sz="1400" dirty="0" err="1" smtClean="0"/>
              <a:t>gelagar</a:t>
            </a:r>
            <a:r>
              <a:rPr lang="en-US" sz="1400" dirty="0" smtClean="0"/>
              <a:t>).</a:t>
            </a:r>
          </a:p>
          <a:p>
            <a:r>
              <a:rPr lang="en-US" sz="1400" dirty="0" err="1" smtClean="0"/>
              <a:t>Bentuk-bentuk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konstruksi</a:t>
            </a:r>
            <a:r>
              <a:rPr lang="en-US" sz="1400" dirty="0" smtClean="0"/>
              <a:t> </a:t>
            </a:r>
            <a:r>
              <a:rPr lang="en-US" sz="1400" dirty="0" err="1" smtClean="0"/>
              <a:t>kayu</a:t>
            </a:r>
            <a:r>
              <a:rPr lang="en-US" sz="1400" dirty="0" smtClean="0"/>
              <a:t> </a:t>
            </a:r>
            <a:r>
              <a:rPr lang="en-US" sz="1400" dirty="0" err="1" smtClean="0"/>
              <a:t>ditiru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yang lain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marmer</a:t>
            </a:r>
            <a:r>
              <a:rPr lang="en-US" sz="1400" dirty="0" smtClean="0"/>
              <a:t> “Carpentry in marble” </a:t>
            </a:r>
            <a:r>
              <a:rPr lang="en-US" sz="1400" dirty="0" err="1" smtClean="0"/>
              <a:t>mulai</a:t>
            </a:r>
            <a:r>
              <a:rPr lang="en-US" sz="1400" dirty="0" smtClean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600 BC.</a:t>
            </a:r>
          </a:p>
          <a:p>
            <a:r>
              <a:rPr lang="en-US" sz="1400" dirty="0" err="1" smtClean="0"/>
              <a:t>Dinding</a:t>
            </a:r>
            <a:r>
              <a:rPr lang="en-US" sz="1400" dirty="0" smtClean="0"/>
              <a:t> </a:t>
            </a:r>
            <a:r>
              <a:rPr lang="en-US" sz="1400" dirty="0" err="1" smtClean="0"/>
              <a:t>memakai</a:t>
            </a:r>
            <a:r>
              <a:rPr lang="en-US" sz="1400" dirty="0" smtClean="0"/>
              <a:t> </a:t>
            </a:r>
            <a:r>
              <a:rPr lang="en-US" sz="1400" dirty="0" err="1" smtClean="0"/>
              <a:t>bata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dikeringkan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terakota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Penyelesaian</a:t>
            </a:r>
            <a:r>
              <a:rPr lang="en-US" sz="1400" dirty="0" smtClean="0"/>
              <a:t> </a:t>
            </a:r>
            <a:r>
              <a:rPr lang="en-US" sz="1400" dirty="0" err="1" smtClean="0"/>
              <a:t>eksterior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dipentingkan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Yunani</a:t>
            </a:r>
            <a:r>
              <a:rPr lang="en-US" sz="1400" dirty="0" smtClean="0"/>
              <a:t> </a:t>
            </a:r>
            <a:r>
              <a:rPr lang="en-US" sz="1400" dirty="0" err="1" smtClean="0"/>
              <a:t>berkosentrasi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elemen</a:t>
            </a:r>
            <a:r>
              <a:rPr lang="en-US" sz="1400" dirty="0" smtClean="0"/>
              <a:t> yang </a:t>
            </a:r>
            <a:r>
              <a:rPr lang="en-US" sz="1400" dirty="0" err="1" smtClean="0"/>
              <a:t>cocok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iklim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pemakainya</a:t>
            </a:r>
            <a:r>
              <a:rPr lang="en-US" sz="1400" dirty="0" smtClean="0"/>
              <a:t> (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Yunani</a:t>
            </a:r>
            <a:r>
              <a:rPr lang="en-US" sz="1400" dirty="0" smtClean="0"/>
              <a:t> </a:t>
            </a:r>
            <a:r>
              <a:rPr lang="en-US" sz="1400" dirty="0" err="1" smtClean="0"/>
              <a:t>senang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udara</a:t>
            </a:r>
            <a:r>
              <a:rPr lang="en-US" sz="1400" dirty="0" smtClean="0"/>
              <a:t> </a:t>
            </a:r>
            <a:r>
              <a:rPr lang="en-US" sz="1400" dirty="0" err="1" smtClean="0"/>
              <a:t>terbuka</a:t>
            </a:r>
            <a:r>
              <a:rPr lang="en-US" sz="1400" dirty="0" smtClean="0"/>
              <a:t>) </a:t>
            </a:r>
            <a:r>
              <a:rPr lang="en-US" sz="1400" dirty="0" err="1" smtClean="0"/>
              <a:t>terutama</a:t>
            </a:r>
            <a:r>
              <a:rPr lang="en-US" sz="1400" dirty="0" smtClean="0"/>
              <a:t> </a:t>
            </a:r>
            <a:r>
              <a:rPr lang="en-US" sz="1400" dirty="0" err="1" smtClean="0"/>
              <a:t>Kuil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Agora.</a:t>
            </a:r>
          </a:p>
          <a:p>
            <a:r>
              <a:rPr lang="en-US" sz="1400" dirty="0" err="1" smtClean="0"/>
              <a:t>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dewanya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udara</a:t>
            </a:r>
            <a:r>
              <a:rPr lang="en-US" sz="1400" dirty="0" smtClean="0"/>
              <a:t> </a:t>
            </a:r>
            <a:r>
              <a:rPr lang="en-US" sz="1400" dirty="0" err="1" smtClean="0"/>
              <a:t>terbuka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angin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berhembus</a:t>
            </a:r>
            <a:r>
              <a:rPr lang="en-US" sz="1400" dirty="0" smtClean="0"/>
              <a:t> </a:t>
            </a:r>
            <a:r>
              <a:rPr lang="en-US" sz="1400" dirty="0" err="1" smtClean="0"/>
              <a:t>sepoi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“</a:t>
            </a:r>
            <a:r>
              <a:rPr lang="en-US" sz="1400" dirty="0" err="1" smtClean="0"/>
              <a:t>Collonade</a:t>
            </a:r>
            <a:r>
              <a:rPr lang="en-US" sz="1400" dirty="0" smtClean="0"/>
              <a:t>”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barisan</a:t>
            </a:r>
            <a:r>
              <a:rPr lang="en-US" sz="1400" dirty="0" smtClean="0"/>
              <a:t> </a:t>
            </a:r>
            <a:r>
              <a:rPr lang="en-US" sz="1400" dirty="0" err="1" smtClean="0"/>
              <a:t>tiang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menopang</a:t>
            </a:r>
            <a:r>
              <a:rPr lang="en-US" sz="1400" dirty="0" smtClean="0"/>
              <a:t> </a:t>
            </a:r>
            <a:r>
              <a:rPr lang="en-US" sz="1400" dirty="0" err="1" smtClean="0"/>
              <a:t>atap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serambi</a:t>
            </a:r>
            <a:r>
              <a:rPr lang="en-US" sz="1400" dirty="0" smtClean="0"/>
              <a:t> </a:t>
            </a:r>
            <a:r>
              <a:rPr lang="en-US" sz="1400" dirty="0" err="1" smtClean="0"/>
              <a:t>memanjang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“Portico”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barisan</a:t>
            </a:r>
            <a:r>
              <a:rPr lang="en-US" sz="1400" dirty="0" smtClean="0"/>
              <a:t> </a:t>
            </a:r>
            <a:r>
              <a:rPr lang="en-US" sz="1400" dirty="0" err="1" smtClean="0"/>
              <a:t>tiang</a:t>
            </a:r>
            <a:r>
              <a:rPr lang="en-US" sz="1400" dirty="0" smtClean="0"/>
              <a:t> </a:t>
            </a:r>
            <a:r>
              <a:rPr lang="en-US" sz="1400" dirty="0" err="1" smtClean="0"/>
              <a:t>penopang</a:t>
            </a:r>
            <a:r>
              <a:rPr lang="en-US" sz="1400" dirty="0" smtClean="0"/>
              <a:t> </a:t>
            </a:r>
            <a:r>
              <a:rPr lang="en-US" sz="1400" dirty="0" err="1" smtClean="0"/>
              <a:t>atap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serambi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r>
              <a:rPr lang="en-US" sz="1400" dirty="0" smtClean="0"/>
              <a:t> (</a:t>
            </a:r>
            <a:r>
              <a:rPr lang="en-US" sz="1400" dirty="0" err="1" smtClean="0"/>
              <a:t>memendek</a:t>
            </a:r>
            <a:r>
              <a:rPr lang="en-US" sz="1400" dirty="0" smtClean="0"/>
              <a:t>),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ucapan</a:t>
            </a:r>
            <a:r>
              <a:rPr lang="en-US" sz="1400" dirty="0" smtClean="0"/>
              <a:t> </a:t>
            </a:r>
            <a:r>
              <a:rPr lang="en-US" sz="1400" dirty="0" err="1" smtClean="0"/>
              <a:t>selamat</a:t>
            </a:r>
            <a:r>
              <a:rPr lang="en-US" sz="1400" dirty="0" smtClean="0"/>
              <a:t> </a:t>
            </a:r>
            <a:r>
              <a:rPr lang="en-US" sz="1400" dirty="0" err="1" smtClean="0"/>
              <a:t>datang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permainan</a:t>
            </a:r>
            <a:r>
              <a:rPr lang="en-US" sz="1400" dirty="0" smtClean="0"/>
              <a:t> </a:t>
            </a:r>
            <a:r>
              <a:rPr lang="en-US" sz="1400" dirty="0" err="1" smtClean="0"/>
              <a:t>bayangan</a:t>
            </a:r>
            <a:r>
              <a:rPr lang="en-US" sz="1400" dirty="0" smtClean="0"/>
              <a:t> </a:t>
            </a:r>
            <a:r>
              <a:rPr lang="en-US" sz="1400" dirty="0" err="1" smtClean="0"/>
              <a:t>gelap</a:t>
            </a:r>
            <a:r>
              <a:rPr lang="en-US" sz="1400" dirty="0" smtClean="0"/>
              <a:t> </a:t>
            </a:r>
            <a:r>
              <a:rPr lang="en-US" sz="1400" dirty="0" err="1" smtClean="0"/>
              <a:t>terang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tiang</a:t>
            </a:r>
            <a:r>
              <a:rPr lang="en-US" sz="1400" dirty="0" smtClean="0"/>
              <a:t> (</a:t>
            </a:r>
            <a:r>
              <a:rPr lang="en-US" sz="1400" dirty="0" err="1" smtClean="0"/>
              <a:t>kolom</a:t>
            </a:r>
            <a:r>
              <a:rPr lang="en-US" sz="1400" dirty="0" smtClean="0"/>
              <a:t>) </a:t>
            </a:r>
            <a:r>
              <a:rPr lang="en-US" sz="1400" dirty="0" err="1" smtClean="0"/>
              <a:t>gaya</a:t>
            </a:r>
            <a:r>
              <a:rPr lang="en-US" sz="1400" dirty="0" smtClean="0"/>
              <a:t> Doric yang </a:t>
            </a:r>
            <a:r>
              <a:rPr lang="en-US" sz="1400" dirty="0" err="1" smtClean="0"/>
              <a:t>tertimpa</a:t>
            </a:r>
            <a:r>
              <a:rPr lang="en-US" sz="1400" dirty="0" smtClean="0"/>
              <a:t> </a:t>
            </a:r>
            <a:r>
              <a:rPr lang="en-US" sz="1400" dirty="0" err="1" smtClean="0"/>
              <a:t>sinar</a:t>
            </a:r>
            <a:r>
              <a:rPr lang="en-US" sz="1400" dirty="0" smtClean="0"/>
              <a:t> </a:t>
            </a:r>
            <a:r>
              <a:rPr lang="en-US" sz="1400" dirty="0" err="1" smtClean="0"/>
              <a:t>matahari</a:t>
            </a:r>
            <a:r>
              <a:rPr lang="en-US" sz="1400" dirty="0" smtClean="0"/>
              <a:t>.</a:t>
            </a:r>
          </a:p>
          <a:p>
            <a:pPr algn="just">
              <a:buNone/>
            </a:pP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Phase Hellenistic (323 – 30 BC)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100" b="1" dirty="0" err="1" smtClean="0"/>
              <a:t>Pada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tahun</a:t>
            </a:r>
            <a:r>
              <a:rPr lang="en-US" sz="2100" b="1" dirty="0" smtClean="0"/>
              <a:t> 480 BC Persia </a:t>
            </a:r>
            <a:r>
              <a:rPr lang="en-US" sz="2100" b="1" dirty="0" err="1" smtClean="0"/>
              <a:t>menghancurkan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Yunani</a:t>
            </a:r>
            <a:r>
              <a:rPr lang="en-US" sz="2100" b="1" dirty="0" smtClean="0"/>
              <a:t>, </a:t>
            </a:r>
            <a:r>
              <a:rPr lang="en-US" sz="2100" b="1" dirty="0" err="1" smtClean="0"/>
              <a:t>Akropolis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kota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diatas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bukit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sebagai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kompleks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bangunan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suci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juga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ikut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hancur</a:t>
            </a:r>
            <a:r>
              <a:rPr lang="en-US" sz="2100" b="1" dirty="0" smtClean="0"/>
              <a:t>. </a:t>
            </a:r>
            <a:r>
              <a:rPr lang="en-US" sz="2100" b="1" dirty="0" err="1" smtClean="0"/>
              <a:t>Oleh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Perikles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pemimpin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Yunani</a:t>
            </a:r>
            <a:r>
              <a:rPr lang="en-US" sz="2100" b="1" dirty="0" smtClean="0"/>
              <a:t>, Athena </a:t>
            </a:r>
            <a:r>
              <a:rPr lang="en-US" sz="2100" b="1" dirty="0" err="1" smtClean="0"/>
              <a:t>dibangun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kembali</a:t>
            </a:r>
            <a:r>
              <a:rPr lang="en-US" sz="2100" b="1" dirty="0" smtClean="0"/>
              <a:t>.</a:t>
            </a:r>
          </a:p>
          <a:p>
            <a:r>
              <a:rPr lang="en-US" sz="2100" b="1" dirty="0" err="1" smtClean="0"/>
              <a:t>Pada</a:t>
            </a:r>
            <a:r>
              <a:rPr lang="en-US" sz="2100" b="1" dirty="0" smtClean="0"/>
              <a:t> phase </a:t>
            </a:r>
            <a:r>
              <a:rPr lang="en-US" sz="2100" b="1" dirty="0" err="1" smtClean="0"/>
              <a:t>ini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banyak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dibangun</a:t>
            </a:r>
            <a:r>
              <a:rPr lang="en-US" sz="2100" b="1" dirty="0" smtClean="0"/>
              <a:t> public building (</a:t>
            </a:r>
            <a:r>
              <a:rPr lang="en-US" sz="2100" b="1" dirty="0" err="1" smtClean="0"/>
              <a:t>bangunan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umum</a:t>
            </a:r>
            <a:r>
              <a:rPr lang="en-US" sz="2100" b="1" dirty="0" smtClean="0"/>
              <a:t>) yang </a:t>
            </a:r>
            <a:r>
              <a:rPr lang="en-US" sz="2100" b="1" dirty="0" err="1" smtClean="0"/>
              <a:t>berkembang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sangat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pesat</a:t>
            </a:r>
            <a:r>
              <a:rPr lang="en-US" sz="2100" b="1" dirty="0" smtClean="0"/>
              <a:t>, </a:t>
            </a:r>
            <a:r>
              <a:rPr lang="en-US" sz="2100" b="1" dirty="0" err="1" smtClean="0"/>
              <a:t>bervariasi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berkesan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megah</a:t>
            </a:r>
            <a:r>
              <a:rPr lang="en-US" sz="2100" b="1" dirty="0" smtClean="0"/>
              <a:t>.</a:t>
            </a:r>
          </a:p>
          <a:p>
            <a:r>
              <a:rPr lang="en-US" sz="2100" b="1" dirty="0" err="1" smtClean="0"/>
              <a:t>Banyak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dibangun</a:t>
            </a:r>
            <a:r>
              <a:rPr lang="en-US" sz="2100" b="1" dirty="0" smtClean="0"/>
              <a:t> “</a:t>
            </a:r>
            <a:r>
              <a:rPr lang="en-US" sz="2100" b="1" dirty="0" err="1" smtClean="0"/>
              <a:t>Stoa</a:t>
            </a:r>
            <a:r>
              <a:rPr lang="en-US" sz="2100" b="1" dirty="0" smtClean="0"/>
              <a:t>” </a:t>
            </a:r>
            <a:r>
              <a:rPr lang="en-US" sz="2100" b="1" dirty="0" err="1" smtClean="0"/>
              <a:t>yaitu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teras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memanjang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bertiang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banyak</a:t>
            </a:r>
            <a:r>
              <a:rPr lang="en-US" sz="2100" b="1" dirty="0" smtClean="0"/>
              <a:t> yang </a:t>
            </a:r>
            <a:r>
              <a:rPr lang="en-US" sz="2100" b="1" dirty="0" err="1" smtClean="0"/>
              <a:t>menghubungkan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antara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bangunan</a:t>
            </a:r>
            <a:r>
              <a:rPr lang="en-US" sz="2100" b="1" dirty="0" smtClean="0"/>
              <a:t> yang </a:t>
            </a:r>
            <a:r>
              <a:rPr lang="en-US" sz="2100" b="1" dirty="0" err="1" smtClean="0"/>
              <a:t>satu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dengan</a:t>
            </a:r>
            <a:r>
              <a:rPr lang="en-US" sz="2100" b="1" dirty="0" smtClean="0"/>
              <a:t> yang </a:t>
            </a:r>
            <a:r>
              <a:rPr lang="en-US" sz="2100" b="1" dirty="0" err="1" smtClean="0"/>
              <a:t>lainnya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serta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berfungsi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sebagai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tempat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untuk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diskusi</a:t>
            </a:r>
            <a:r>
              <a:rPr lang="en-US" sz="2100" b="1" dirty="0" smtClean="0"/>
              <a:t> yang </a:t>
            </a:r>
            <a:r>
              <a:rPr lang="en-US" sz="2100" b="1" dirty="0" err="1" smtClean="0"/>
              <a:t>beratap</a:t>
            </a:r>
            <a:r>
              <a:rPr lang="en-US" sz="2100" b="1" dirty="0" smtClean="0"/>
              <a:t> agar </a:t>
            </a:r>
            <a:r>
              <a:rPr lang="en-US" sz="2100" b="1" dirty="0" err="1" smtClean="0"/>
              <a:t>terhindar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dari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hujan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terik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matahari</a:t>
            </a:r>
            <a:r>
              <a:rPr lang="en-US" sz="2100" b="1" dirty="0" smtClean="0"/>
              <a:t>. </a:t>
            </a:r>
            <a:r>
              <a:rPr lang="en-US" sz="2100" b="1" dirty="0" err="1" smtClean="0"/>
              <a:t>Stoa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merupakan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pasangan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dari</a:t>
            </a:r>
            <a:r>
              <a:rPr lang="en-US" sz="2100" b="1" dirty="0" smtClean="0"/>
              <a:t> “Agora” </a:t>
            </a:r>
            <a:r>
              <a:rPr lang="en-US" sz="2100" b="1" dirty="0" err="1" smtClean="0"/>
              <a:t>yaitu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tempat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untuk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pertemuan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umum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luar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juga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sekaligus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sebagai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pasar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bagi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masyarakat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Yunani</a:t>
            </a:r>
            <a:r>
              <a:rPr lang="en-US" sz="2100" b="1" dirty="0" smtClean="0"/>
              <a:t> (</a:t>
            </a:r>
            <a:r>
              <a:rPr lang="en-US" sz="2100" b="1" dirty="0" err="1" smtClean="0"/>
              <a:t>terutama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di</a:t>
            </a:r>
            <a:r>
              <a:rPr lang="en-US" sz="2100" b="1" dirty="0" smtClean="0"/>
              <a:t> Athena).</a:t>
            </a:r>
          </a:p>
          <a:p>
            <a:pPr>
              <a:buNone/>
            </a:pP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Bangunan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Yunani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Propilae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Akropolis</a:t>
            </a:r>
            <a:r>
              <a:rPr lang="en-US" i="1" dirty="0" smtClean="0"/>
              <a:t> Athena</a:t>
            </a:r>
          </a:p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gerbang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tempat-tempat</a:t>
            </a:r>
            <a:r>
              <a:rPr lang="en-US" dirty="0" smtClean="0"/>
              <a:t> </a:t>
            </a:r>
            <a:r>
              <a:rPr lang="en-US" dirty="0" err="1" smtClean="0"/>
              <a:t>suci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Akropolis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pagelaran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 </a:t>
            </a:r>
            <a:r>
              <a:rPr lang="en-US" dirty="0" err="1" smtClean="0"/>
              <a:t>Gayanya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tiang</a:t>
            </a:r>
            <a:r>
              <a:rPr lang="en-US" dirty="0" smtClean="0"/>
              <a:t> </a:t>
            </a:r>
            <a:r>
              <a:rPr lang="en-US" dirty="0" err="1" smtClean="0"/>
              <a:t>corak</a:t>
            </a:r>
            <a:r>
              <a:rPr lang="en-US" dirty="0" smtClean="0"/>
              <a:t> Doric </a:t>
            </a:r>
            <a:r>
              <a:rPr lang="en-US" dirty="0" err="1" smtClean="0"/>
              <a:t>dan</a:t>
            </a:r>
            <a:r>
              <a:rPr lang="en-US" dirty="0" smtClean="0"/>
              <a:t> Ionic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pualam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Pentelikus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Athena. </a:t>
            </a:r>
            <a:r>
              <a:rPr lang="en-US" dirty="0" err="1" smtClean="0"/>
              <a:t>Pualam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jambu</a:t>
            </a:r>
            <a:r>
              <a:rPr lang="en-US" dirty="0" smtClean="0"/>
              <a:t> </a:t>
            </a:r>
            <a:r>
              <a:rPr lang="en-US" dirty="0" err="1" smtClean="0"/>
              <a:t>kelabu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BLOGGER_PHOTO_ID_5314305573637260482" descr="http://1.bp.blogspot.com/_FbrkfgLXvXo/ScA0w0iHBMI/AAAAAAAAAII/5khFDUd8NTw/s400/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1" y="45720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D:\INA-GLOBAL I\Yunani\3307731245_7d101ef601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57200"/>
            <a:ext cx="2514600" cy="2971800"/>
          </a:xfrm>
          <a:prstGeom prst="rect">
            <a:avLst/>
          </a:prstGeom>
          <a:noFill/>
        </p:spPr>
      </p:pic>
      <p:pic>
        <p:nvPicPr>
          <p:cNvPr id="6146" name="Picture 2" descr="D:\INA-GLOBAL I\Yunani\5468563058_303a65ebab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962400"/>
            <a:ext cx="2590800" cy="2667000"/>
          </a:xfrm>
          <a:prstGeom prst="rect">
            <a:avLst/>
          </a:prstGeom>
          <a:noFill/>
        </p:spPr>
      </p:pic>
      <p:pic>
        <p:nvPicPr>
          <p:cNvPr id="6149" name="Picture 5" descr="D:\INA-GLOBAL I\Yunani\propylaia_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886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Agora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Agora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berkumpulnya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,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alun-alun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 smtClean="0"/>
              <a:t>Agora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yang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,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berkumpul</a:t>
            </a:r>
            <a:r>
              <a:rPr lang="en-US" dirty="0" smtClean="0"/>
              <a:t>, agora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sebutan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BLOGGER_PHOTO_ID_5314305572079570962" descr="http://3.bp.blogspot.com/_FbrkfgLXvXo/ScA0wuuukBI/AAAAAAAAAIA/KDRERm701Wc/s400/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1" y="304801"/>
            <a:ext cx="25146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D:\INA-GLOBAL I\Yunani\768px-TyreAlMinaAg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"/>
            <a:ext cx="2590800" cy="2286000"/>
          </a:xfrm>
          <a:prstGeom prst="rect">
            <a:avLst/>
          </a:prstGeom>
          <a:noFill/>
        </p:spPr>
      </p:pic>
      <p:pic>
        <p:nvPicPr>
          <p:cNvPr id="5122" name="Picture 2" descr="D:\INA-GLOBAL I\Yunani\Ac.agor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667000"/>
            <a:ext cx="2514600" cy="2286000"/>
          </a:xfrm>
          <a:prstGeom prst="rect">
            <a:avLst/>
          </a:prstGeom>
          <a:noFill/>
        </p:spPr>
      </p:pic>
      <p:pic>
        <p:nvPicPr>
          <p:cNvPr id="5123" name="Picture 3" descr="D:\INA-GLOBAL I\Yunani\Izmir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667000"/>
            <a:ext cx="2590800" cy="2286000"/>
          </a:xfrm>
          <a:prstGeom prst="rect">
            <a:avLst/>
          </a:prstGeom>
          <a:noFill/>
        </p:spPr>
      </p:pic>
      <p:pic>
        <p:nvPicPr>
          <p:cNvPr id="5124" name="Picture 4" descr="D:\INA-GLOBAL I\Yunani\roman-agora-of-athen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1" y="4648200"/>
            <a:ext cx="2590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Stoa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memanjang</a:t>
            </a:r>
            <a:r>
              <a:rPr lang="en-US" dirty="0" smtClean="0"/>
              <a:t> (</a:t>
            </a:r>
            <a:r>
              <a:rPr lang="en-US" dirty="0" err="1" smtClean="0"/>
              <a:t>teras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tiang</a:t>
            </a:r>
            <a:r>
              <a:rPr lang="en-US" dirty="0" smtClean="0"/>
              <a:t> yang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berteduh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agora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D:\INA-GLOBAL I\Yunani\sto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04801"/>
            <a:ext cx="2901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D:\INA-GLOBAL I\Yunani\250px-Stoa_of_Attalos_Athens_Ago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276600"/>
            <a:ext cx="2971800" cy="2743200"/>
          </a:xfrm>
          <a:prstGeom prst="rect">
            <a:avLst/>
          </a:prstGeom>
          <a:noFill/>
        </p:spPr>
      </p:pic>
      <p:pic>
        <p:nvPicPr>
          <p:cNvPr id="4098" name="Picture 2" descr="D:\INA-GLOBAL I\Yunani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09800"/>
            <a:ext cx="2667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ACROPOLIS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Akropolis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suci</a:t>
            </a:r>
            <a:r>
              <a:rPr lang="en-US" dirty="0" smtClean="0"/>
              <a:t>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/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Athena, paling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kuil</a:t>
            </a:r>
            <a:r>
              <a:rPr lang="en-US" dirty="0" smtClean="0"/>
              <a:t>/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dewa-dewi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Acropolis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berbatu</a:t>
            </a:r>
            <a:r>
              <a:rPr lang="en-US" dirty="0" smtClean="0"/>
              <a:t> </a:t>
            </a:r>
            <a:r>
              <a:rPr lang="en-US" dirty="0" err="1" smtClean="0"/>
              <a:t>setinggi</a:t>
            </a:r>
            <a:r>
              <a:rPr lang="en-US" dirty="0" smtClean="0"/>
              <a:t> 156 m,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reruntuhan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yang </a:t>
            </a:r>
            <a:r>
              <a:rPr lang="en-US" dirty="0" err="1" smtClean="0"/>
              <a:t>dulunya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kuil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Athena.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Acropolis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kaisar</a:t>
            </a:r>
            <a:r>
              <a:rPr lang="en-US" dirty="0" smtClean="0"/>
              <a:t> Pericles (495-429 SM)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keemasan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Athena. Acropolis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perbukitan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Athena,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dinikmati</a:t>
            </a:r>
            <a:r>
              <a:rPr lang="en-US" dirty="0" smtClean="0"/>
              <a:t> </a:t>
            </a:r>
            <a:r>
              <a:rPr lang="en-US" dirty="0" err="1" smtClean="0"/>
              <a:t>pemandangan</a:t>
            </a:r>
            <a:r>
              <a:rPr lang="en-US" dirty="0" smtClean="0"/>
              <a:t> </a:t>
            </a:r>
            <a:r>
              <a:rPr lang="en-US" dirty="0" err="1" smtClean="0"/>
              <a:t>kekawasan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Athena</a:t>
            </a:r>
          </a:p>
          <a:p>
            <a:endParaRPr lang="en-US" dirty="0"/>
          </a:p>
        </p:txBody>
      </p:sp>
      <p:pic>
        <p:nvPicPr>
          <p:cNvPr id="5" name="BLOGGER_PHOTO_ID_5314305571779033250" descr="http://1.bp.blogspot.com/_FbrkfgLXvXo/ScA0wtnEuKI/AAAAAAAAAH4/PlIrbcJwrFg/s400/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7601" y="228601"/>
            <a:ext cx="2666999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D:\INA-GLOBAL I\Yunani\20101116_Greece_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1" y="3505200"/>
            <a:ext cx="2666999" cy="2928938"/>
          </a:xfrm>
          <a:prstGeom prst="rect">
            <a:avLst/>
          </a:prstGeom>
          <a:noFill/>
        </p:spPr>
      </p:pic>
      <p:pic>
        <p:nvPicPr>
          <p:cNvPr id="3074" name="Picture 2" descr="D:\INA-GLOBAL I\Yunani\atena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8600"/>
            <a:ext cx="2514600" cy="3048000"/>
          </a:xfrm>
          <a:prstGeom prst="rect">
            <a:avLst/>
          </a:prstGeom>
          <a:noFill/>
        </p:spPr>
      </p:pic>
      <p:pic>
        <p:nvPicPr>
          <p:cNvPr id="3075" name="Picture 3" descr="D:\INA-GLOBAL I\Yunani\athen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05200"/>
            <a:ext cx="2514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THEATER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Theater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yang </a:t>
            </a:r>
            <a:r>
              <a:rPr lang="en-US" dirty="0" err="1" smtClean="0"/>
              <a:t>menempel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lereng-lereng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yang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),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cadas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berundak-undak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stage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area </a:t>
            </a:r>
            <a:r>
              <a:rPr lang="en-US" dirty="0" err="1" smtClean="0"/>
              <a:t>persembahan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persembahan</a:t>
            </a:r>
            <a:r>
              <a:rPr lang="en-US" dirty="0" smtClean="0"/>
              <a:t> drama </a:t>
            </a:r>
            <a:r>
              <a:rPr lang="en-US" dirty="0" err="1" smtClean="0"/>
              <a:t>tari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nyanyi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Dionisious</a:t>
            </a:r>
            <a:r>
              <a:rPr lang="en-US" dirty="0" smtClean="0"/>
              <a:t> (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Agar </a:t>
            </a:r>
            <a:r>
              <a:rPr lang="en-US" dirty="0" err="1" smtClean="0"/>
              <a:t>suaranya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didengar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yang </a:t>
            </a:r>
            <a:r>
              <a:rPr lang="en-US" dirty="0" err="1" smtClean="0"/>
              <a:t>menjalani</a:t>
            </a:r>
            <a:r>
              <a:rPr lang="en-US" dirty="0" smtClean="0"/>
              <a:t> </a:t>
            </a:r>
            <a:r>
              <a:rPr lang="en-US" dirty="0" err="1" smtClean="0"/>
              <a:t>upacara</a:t>
            </a:r>
            <a:r>
              <a:rPr lang="en-US" dirty="0" smtClean="0"/>
              <a:t> </a:t>
            </a:r>
            <a:r>
              <a:rPr lang="en-US" dirty="0" err="1" smtClean="0"/>
              <a:t>persembahan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area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gentong</a:t>
            </a:r>
            <a:r>
              <a:rPr lang="en-US" dirty="0" smtClean="0"/>
              <a:t> (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akustiknya</a:t>
            </a:r>
            <a:r>
              <a:rPr lang="en-US" dirty="0" smtClean="0"/>
              <a:t>),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diatasi</a:t>
            </a:r>
            <a:endParaRPr lang="en-US" dirty="0"/>
          </a:p>
        </p:txBody>
      </p:sp>
      <p:pic>
        <p:nvPicPr>
          <p:cNvPr id="5" name="BLOGGER_PHOTO_ID_5314302768274637170" descr="http://3.bp.blogspot.com/_FbrkfgLXvXo/ScAyNhvigXI/AAAAAAAAAHY/IGhbj7BPfZI/s400/1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1" y="304800"/>
            <a:ext cx="25907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upload.wikimedia.org/wikipedia/commons/thumb/5/54/Theatre_of_Epidaurus_OLC.jpg/250px-Theatre_of_Epidaurus_OLC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209801"/>
            <a:ext cx="2819399" cy="201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thumb/0/05/GriechTheater2.PNG/250px-GriechTheater2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9" y="3048000"/>
            <a:ext cx="25908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00800" y="152401"/>
            <a:ext cx="2590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tahun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200 SM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semua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teater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kota-kota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Yunani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memiliki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tempat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duduk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kapur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mulai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Spanyol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Sisilia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Afghanistan,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hingga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Namun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mereka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tetap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membangun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teater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lereng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bukti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sama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tahun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54 SM,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orang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Romawi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mulai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lereng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bukit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buatan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bagi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teater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amfiteater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mereka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5" descr="http://upload.wikimedia.org/wikipedia/commons/thumb/2/2e/DionysiusTheater.jpg/250px-DionysiusTheate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419600"/>
            <a:ext cx="2895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502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ARSITEKTUR YUNANI</vt:lpstr>
      <vt:lpstr>PHASE PERADABAN YUNANI</vt:lpstr>
      <vt:lpstr>Phase Hellenic (650 – 323 BC)</vt:lpstr>
      <vt:lpstr>  Phase Hellenistic (323 – 30 BC)  </vt:lpstr>
      <vt:lpstr>Bangunan pada masa Yunani</vt:lpstr>
      <vt:lpstr>Slide 6</vt:lpstr>
      <vt:lpstr>Slide 7</vt:lpstr>
      <vt:lpstr>ACROPOLIS</vt:lpstr>
      <vt:lpstr>THEATER</vt:lpstr>
      <vt:lpstr>PARTHENON</vt:lpstr>
      <vt:lpstr>KOLOM/TIANG PADA ARSITEKTUR YUNANI</vt:lpstr>
      <vt:lpstr>KOLOM YUNANI</vt:lpstr>
      <vt:lpstr>DORIC</vt:lpstr>
      <vt:lpstr>IONIC</vt:lpstr>
      <vt:lpstr>Corinthian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17</cp:revision>
  <dcterms:created xsi:type="dcterms:W3CDTF">2015-03-23T02:59:33Z</dcterms:created>
  <dcterms:modified xsi:type="dcterms:W3CDTF">2016-04-12T11:45:13Z</dcterms:modified>
</cp:coreProperties>
</file>